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2" r:id="rId8"/>
    <p:sldId id="266" r:id="rId9"/>
    <p:sldId id="260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9570" autoAdjust="0"/>
  </p:normalViewPr>
  <p:slideViewPr>
    <p:cSldViewPr>
      <p:cViewPr>
        <p:scale>
          <a:sx n="77" d="100"/>
          <a:sy n="77" d="100"/>
        </p:scale>
        <p:origin x="-1158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FA447DD-565B-4044-8A3D-49AFA4D76862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err="1" smtClean="0"/>
              <a:t>realizat</a:t>
            </a:r>
            <a:r>
              <a:rPr lang="en-US" i="1" dirty="0" smtClean="0"/>
              <a:t> cu </a:t>
            </a:r>
            <a:r>
              <a:rPr lang="en-US" i="1" dirty="0" err="1" smtClean="0"/>
              <a:t>elevii</a:t>
            </a:r>
            <a:r>
              <a:rPr lang="en-US" i="1" dirty="0" smtClean="0"/>
              <a:t> </a:t>
            </a:r>
            <a:r>
              <a:rPr lang="en-US" i="1" dirty="0" err="1" smtClean="0"/>
              <a:t>clasei</a:t>
            </a:r>
            <a:r>
              <a:rPr lang="en-US" i="1" dirty="0" smtClean="0"/>
              <a:t> a VI – </a:t>
            </a:r>
            <a:r>
              <a:rPr lang="en-US" i="1" dirty="0" smtClean="0"/>
              <a:t>a</a:t>
            </a:r>
            <a:br>
              <a:rPr lang="en-US" i="1" dirty="0" smtClean="0"/>
            </a:br>
            <a:r>
              <a:rPr lang="en-US" i="1" dirty="0" err="1" smtClean="0"/>
              <a:t>IPGimnaziul</a:t>
            </a:r>
            <a:r>
              <a:rPr lang="en-US" i="1" dirty="0" smtClean="0"/>
              <a:t> Sine</a:t>
            </a:r>
            <a:r>
              <a:rPr lang="ro-RO" i="1" dirty="0" smtClean="0"/>
              <a:t>ști ,r-l Ungheni</a:t>
            </a:r>
            <a:br>
              <a:rPr lang="ro-RO" i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1480"/>
            <a:ext cx="8458200" cy="2857520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/>
              <a:t>Proiect</a:t>
            </a:r>
            <a:r>
              <a:rPr lang="en-US" sz="4800" dirty="0" smtClean="0"/>
              <a:t> STEAM cu </a:t>
            </a:r>
            <a:r>
              <a:rPr lang="en-US" sz="4800" dirty="0" err="1" smtClean="0"/>
              <a:t>tema</a:t>
            </a:r>
            <a:endParaRPr lang="en-US" sz="4800" dirty="0" smtClean="0"/>
          </a:p>
          <a:p>
            <a:pPr algn="ctr"/>
            <a:r>
              <a:rPr lang="en-US" sz="4400" b="1" dirty="0" smtClean="0">
                <a:solidFill>
                  <a:srgbClr val="C00000"/>
                </a:solidFill>
              </a:rPr>
              <a:t>,,</a:t>
            </a:r>
            <a:r>
              <a:rPr lang="en-US" sz="4400" b="1" dirty="0" err="1" smtClean="0">
                <a:solidFill>
                  <a:srgbClr val="C00000"/>
                </a:solidFill>
              </a:rPr>
              <a:t>Numere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întregi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în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viața</a:t>
            </a:r>
            <a:r>
              <a:rPr lang="en-US" sz="4400" b="1" dirty="0" smtClean="0">
                <a:solidFill>
                  <a:srgbClr val="C00000"/>
                </a:solidFill>
              </a:rPr>
              <a:t> mea</a:t>
            </a:r>
            <a:r>
              <a:rPr lang="en-US" sz="4400" b="1" dirty="0" smtClean="0"/>
              <a:t>’’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3200" i="1" dirty="0" smtClean="0"/>
              <a:t>Fișa  </a:t>
            </a:r>
            <a:r>
              <a:rPr lang="ro-RO" sz="3200" i="1" dirty="0" smtClean="0">
                <a:solidFill>
                  <a:srgbClr val="00B050"/>
                </a:solidFill>
              </a:rPr>
              <a:t>     </a:t>
            </a:r>
            <a:r>
              <a:rPr lang="en-US" sz="3200" i="1" dirty="0" err="1" smtClean="0">
                <a:solidFill>
                  <a:srgbClr val="00B050"/>
                </a:solidFill>
              </a:rPr>
              <a:t>Meteorologii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758138" cy="518809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6000" b="1" dirty="0" smtClean="0"/>
              <a:t>1.Analizează  </a:t>
            </a:r>
            <a:r>
              <a:rPr lang="en-US" sz="6000" b="1" dirty="0" err="1" smtClean="0"/>
              <a:t>graficul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și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precizează</a:t>
            </a:r>
            <a:r>
              <a:rPr lang="en-US" sz="6000" b="1" dirty="0" smtClean="0"/>
              <a:t>: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a)   </a:t>
            </a:r>
            <a:r>
              <a:rPr lang="en-US" sz="6000" b="1" dirty="0" err="1" smtClean="0"/>
              <a:t>Valoarea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maximă</a:t>
            </a:r>
            <a:r>
              <a:rPr lang="en-US" sz="6000" b="1" dirty="0" smtClean="0"/>
              <a:t> a </a:t>
            </a:r>
            <a:r>
              <a:rPr lang="en-US" sz="6000" b="1" dirty="0" err="1" smtClean="0"/>
              <a:t>temperaturii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lunare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și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luna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în</a:t>
            </a:r>
            <a:endParaRPr lang="ro-RO" sz="6000" b="1" dirty="0" smtClean="0"/>
          </a:p>
          <a:p>
            <a:pPr>
              <a:buNone/>
            </a:pPr>
            <a:r>
              <a:rPr lang="en-US" sz="6000" b="1" dirty="0" smtClean="0"/>
              <a:t> care se </a:t>
            </a:r>
            <a:r>
              <a:rPr lang="en-US" sz="6000" b="1" dirty="0" err="1" smtClean="0"/>
              <a:t>înregistrează</a:t>
            </a:r>
            <a:r>
              <a:rPr lang="en-US" sz="6000" b="1" dirty="0" smtClean="0"/>
              <a:t>.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b)   </a:t>
            </a:r>
            <a:r>
              <a:rPr lang="en-US" sz="6000" b="1" dirty="0" err="1" smtClean="0"/>
              <a:t>Valoarea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minimă</a:t>
            </a:r>
            <a:r>
              <a:rPr lang="en-US" sz="6000" b="1" dirty="0" smtClean="0"/>
              <a:t> a </a:t>
            </a:r>
            <a:r>
              <a:rPr lang="en-US" sz="6000" b="1" dirty="0" err="1" smtClean="0"/>
              <a:t>temperaturii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lunare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și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luna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endParaRPr lang="ro-RO" sz="6000" b="1" dirty="0" smtClean="0"/>
          </a:p>
          <a:p>
            <a:pPr>
              <a:buNone/>
            </a:pPr>
            <a:r>
              <a:rPr lang="en-US" sz="6000" b="1" dirty="0" smtClean="0"/>
              <a:t>care se</a:t>
            </a:r>
            <a:r>
              <a:rPr lang="ro-RO" sz="6000" b="1" dirty="0" smtClean="0"/>
              <a:t>  </a:t>
            </a:r>
            <a:r>
              <a:rPr lang="en-US" sz="6000" b="1" dirty="0" err="1" smtClean="0"/>
              <a:t>înregistrează</a:t>
            </a:r>
            <a:r>
              <a:rPr lang="en-US" sz="6000" b="1" dirty="0" smtClean="0"/>
              <a:t>.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c)   </a:t>
            </a:r>
            <a:r>
              <a:rPr lang="en-US" sz="6000" b="1" dirty="0" err="1" smtClean="0"/>
              <a:t>Diferența</a:t>
            </a:r>
            <a:r>
              <a:rPr lang="en-US" sz="6000" b="1" dirty="0" smtClean="0"/>
              <a:t> de </a:t>
            </a:r>
            <a:r>
              <a:rPr lang="en-US" sz="6000" b="1" dirty="0" err="1" smtClean="0"/>
              <a:t>temperatură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între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cele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două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luni</a:t>
            </a:r>
            <a:r>
              <a:rPr lang="en-US" sz="6000" b="1" dirty="0" smtClean="0"/>
              <a:t> cu </a:t>
            </a:r>
            <a:endParaRPr lang="ro-RO" sz="6000" b="1" dirty="0" smtClean="0"/>
          </a:p>
          <a:p>
            <a:pPr>
              <a:buNone/>
            </a:pPr>
            <a:r>
              <a:rPr lang="en-US" sz="6000" b="1" dirty="0" err="1" smtClean="0"/>
              <a:t>valori</a:t>
            </a:r>
            <a:r>
              <a:rPr lang="en-US" sz="6000" b="1" dirty="0" smtClean="0"/>
              <a:t> extreme.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 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2. La </a:t>
            </a:r>
            <a:r>
              <a:rPr lang="en-US" sz="6000" b="1" dirty="0" err="1" smtClean="0"/>
              <a:t>ora</a:t>
            </a:r>
            <a:r>
              <a:rPr lang="en-US" sz="6000" b="1" dirty="0" smtClean="0"/>
              <a:t> 18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aerului</a:t>
            </a:r>
            <a:r>
              <a:rPr lang="en-US" sz="6000" b="1" dirty="0" smtClean="0"/>
              <a:t> era de +3 ºC, </a:t>
            </a:r>
            <a:r>
              <a:rPr lang="en-US" sz="6000" b="1" dirty="0" err="1" smtClean="0"/>
              <a:t>iar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până</a:t>
            </a:r>
            <a:r>
              <a:rPr lang="en-US" sz="6000" b="1" dirty="0" smtClean="0"/>
              <a:t> la </a:t>
            </a:r>
            <a:r>
              <a:rPr lang="en-US" sz="6000" b="1" dirty="0" err="1" smtClean="0"/>
              <a:t>ora</a:t>
            </a:r>
            <a:r>
              <a:rPr lang="en-US" sz="6000" b="1" dirty="0" smtClean="0"/>
              <a:t> 22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 a </a:t>
            </a:r>
            <a:r>
              <a:rPr lang="en-US" sz="6000" b="1" dirty="0" err="1" smtClean="0"/>
              <a:t>scăzut</a:t>
            </a:r>
            <a:r>
              <a:rPr lang="en-US" sz="6000" b="1" dirty="0" smtClean="0"/>
              <a:t> cu 8 ºC .La </a:t>
            </a:r>
            <a:r>
              <a:rPr lang="en-US" sz="6000" b="1" dirty="0" err="1" smtClean="0"/>
              <a:t>ora</a:t>
            </a:r>
            <a:r>
              <a:rPr lang="en-US" sz="6000" b="1" dirty="0" smtClean="0"/>
              <a:t> 22 </a:t>
            </a:r>
            <a:r>
              <a:rPr lang="en-US" sz="6000" b="1" dirty="0" err="1" smtClean="0"/>
              <a:t>ce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temperatură</a:t>
            </a:r>
            <a:r>
              <a:rPr lang="en-US" sz="6000" b="1" dirty="0" smtClean="0"/>
              <a:t>  </a:t>
            </a:r>
            <a:r>
              <a:rPr lang="en-US" sz="6000" b="1" dirty="0" err="1" smtClean="0"/>
              <a:t>este</a:t>
            </a:r>
            <a:r>
              <a:rPr lang="en-US" sz="6000" b="1" dirty="0" smtClean="0"/>
              <a:t>?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 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3.Cea </a:t>
            </a:r>
            <a:r>
              <a:rPr lang="en-US" sz="6000" b="1" dirty="0" err="1" smtClean="0"/>
              <a:t>mai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scăzută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temperatură</a:t>
            </a:r>
            <a:r>
              <a:rPr lang="en-US" sz="6000" b="1" dirty="0" smtClean="0"/>
              <a:t> de </a:t>
            </a:r>
            <a:r>
              <a:rPr lang="en-US" sz="6000" b="1" dirty="0" err="1" smtClean="0"/>
              <a:t>pe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Pământ</a:t>
            </a:r>
            <a:r>
              <a:rPr lang="en-US" sz="6000" b="1" dirty="0" smtClean="0"/>
              <a:t> ,s-a </a:t>
            </a:r>
            <a:r>
              <a:rPr lang="en-US" sz="6000" b="1" dirty="0" err="1" smtClean="0"/>
              <a:t>înregistrat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Antarctida</a:t>
            </a:r>
            <a:r>
              <a:rPr lang="en-US" sz="6000" b="1" dirty="0" smtClean="0"/>
              <a:t>, de  -90 ºC, </a:t>
            </a:r>
            <a:r>
              <a:rPr lang="en-US" sz="6000" b="1" dirty="0" err="1" smtClean="0"/>
              <a:t>iar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cea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mai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ridicată</a:t>
            </a:r>
            <a:r>
              <a:rPr lang="en-US" sz="6000" b="1" dirty="0" smtClean="0"/>
              <a:t> de  +58 ºC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Affrica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Ce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diferență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este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dintre</a:t>
            </a:r>
            <a:r>
              <a:rPr lang="en-US" sz="6000" b="1" dirty="0" smtClean="0"/>
              <a:t> 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cea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mai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ridicată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și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cea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mai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scăzută</a:t>
            </a:r>
            <a:r>
              <a:rPr lang="en-US" sz="6000" b="1" dirty="0" smtClean="0"/>
              <a:t> de </a:t>
            </a:r>
            <a:r>
              <a:rPr lang="en-US" sz="6000" b="1" dirty="0" err="1" smtClean="0"/>
              <a:t>pe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Pământ</a:t>
            </a:r>
            <a:r>
              <a:rPr lang="en-US" sz="6000" b="1" dirty="0" smtClean="0"/>
              <a:t>?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 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4.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noaptea</a:t>
            </a:r>
            <a:r>
              <a:rPr lang="en-US" sz="6000" b="1" dirty="0" smtClean="0"/>
              <a:t> de 10 </a:t>
            </a:r>
            <a:r>
              <a:rPr lang="en-US" sz="6000" b="1" dirty="0" err="1" smtClean="0"/>
              <a:t>decembrie</a:t>
            </a:r>
            <a:r>
              <a:rPr lang="en-US" sz="6000" b="1" dirty="0" smtClean="0"/>
              <a:t> ,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aerului</a:t>
            </a:r>
            <a:r>
              <a:rPr lang="en-US" sz="6000" b="1" dirty="0" smtClean="0"/>
              <a:t> a </a:t>
            </a:r>
            <a:r>
              <a:rPr lang="en-US" sz="6000" b="1" dirty="0" err="1" smtClean="0"/>
              <a:t>scăzut</a:t>
            </a:r>
            <a:r>
              <a:rPr lang="en-US" sz="6000" b="1" dirty="0" smtClean="0"/>
              <a:t> cu 3 ºC, </a:t>
            </a:r>
            <a:r>
              <a:rPr lang="en-US" sz="6000" b="1" dirty="0" err="1" smtClean="0"/>
              <a:t>iar</a:t>
            </a:r>
            <a:r>
              <a:rPr lang="en-US" sz="6000" b="1" dirty="0" smtClean="0"/>
              <a:t> 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timpul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zilei</a:t>
            </a:r>
            <a:r>
              <a:rPr lang="en-US" sz="6000" b="1" dirty="0" smtClean="0"/>
              <a:t> a </a:t>
            </a:r>
            <a:r>
              <a:rPr lang="en-US" sz="6000" b="1" dirty="0" err="1" smtClean="0"/>
              <a:t>crescut</a:t>
            </a:r>
            <a:r>
              <a:rPr lang="en-US" sz="6000" b="1" dirty="0" smtClean="0"/>
              <a:t> cu 7 ºC </a:t>
            </a:r>
            <a:r>
              <a:rPr lang="en-US" sz="6000" b="1" dirty="0" err="1" smtClean="0"/>
              <a:t>și</a:t>
            </a:r>
            <a:r>
              <a:rPr lang="en-US" sz="6000" b="1" dirty="0" smtClean="0"/>
              <a:t> era de 16 ºC.  </a:t>
            </a:r>
            <a:r>
              <a:rPr lang="en-US" sz="6000" b="1" dirty="0" err="1" smtClean="0"/>
              <a:t>Pe</a:t>
            </a:r>
            <a:r>
              <a:rPr lang="en-US" sz="6000" b="1" dirty="0" smtClean="0"/>
              <a:t> 9 </a:t>
            </a:r>
            <a:r>
              <a:rPr lang="en-US" sz="6000" b="1" dirty="0" err="1" smtClean="0"/>
              <a:t>decembrie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seara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ce</a:t>
            </a:r>
            <a:r>
              <a:rPr lang="en-US" sz="6000" b="1" dirty="0" smtClean="0"/>
              <a:t>  </a:t>
            </a:r>
            <a:r>
              <a:rPr lang="en-US" sz="6000" b="1" dirty="0" err="1" smtClean="0"/>
              <a:t>temperaturaă</a:t>
            </a:r>
            <a:r>
              <a:rPr lang="en-US" sz="6000" b="1" dirty="0" smtClean="0"/>
              <a:t> a </a:t>
            </a:r>
            <a:r>
              <a:rPr lang="en-US" sz="6000" b="1" dirty="0" err="1" smtClean="0"/>
              <a:t>fost</a:t>
            </a:r>
            <a:r>
              <a:rPr lang="en-US" sz="6000" b="1" dirty="0" smtClean="0"/>
              <a:t> ?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 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5.Măsurând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din </a:t>
            </a:r>
            <a:r>
              <a:rPr lang="en-US" sz="6000" b="1" dirty="0" err="1" smtClean="0"/>
              <a:t>cameră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termometrul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indică</a:t>
            </a:r>
            <a:r>
              <a:rPr lang="en-US" sz="6000" b="1" dirty="0" smtClean="0"/>
              <a:t> +22 ºC, </a:t>
            </a:r>
            <a:r>
              <a:rPr lang="en-US" sz="6000" b="1" dirty="0" err="1" smtClean="0"/>
              <a:t>iar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măsurând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de </a:t>
            </a:r>
            <a:r>
              <a:rPr lang="en-US" sz="6000" b="1" dirty="0" err="1" smtClean="0"/>
              <a:t>afară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termometrul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indică</a:t>
            </a:r>
            <a:r>
              <a:rPr lang="en-US" sz="6000" b="1" dirty="0" smtClean="0"/>
              <a:t> cu 30 ºC </a:t>
            </a:r>
            <a:r>
              <a:rPr lang="en-US" sz="6000" b="1" dirty="0" err="1" smtClean="0"/>
              <a:t>mai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puțin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decât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primul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caz</a:t>
            </a:r>
            <a:r>
              <a:rPr lang="en-US" sz="6000" b="1" dirty="0" smtClean="0"/>
              <a:t>.</a:t>
            </a:r>
            <a:endParaRPr lang="ro-RO" sz="6000" b="1" dirty="0" smtClean="0"/>
          </a:p>
          <a:p>
            <a:pPr>
              <a:buNone/>
            </a:pPr>
            <a:r>
              <a:rPr lang="en-US" sz="6000" b="1" dirty="0" err="1" smtClean="0"/>
              <a:t>Ce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temperatură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este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afară</a:t>
            </a:r>
            <a:r>
              <a:rPr lang="en-US" sz="6000" b="1" dirty="0" smtClean="0"/>
              <a:t>?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 </a:t>
            </a:r>
            <a:endParaRPr lang="ru-RU" sz="6000" b="1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 </a:t>
            </a:r>
            <a:endParaRPr lang="ru-RU" dirty="0" smtClean="0"/>
          </a:p>
          <a:p>
            <a:r>
              <a:rPr lang="ro-RO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user\AppData\Local\Microsoft\Windows\Temporary Internet Files\Content.Word\grafic  images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285860"/>
            <a:ext cx="292895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</a:rPr>
              <a:t>Obiectivele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proiectului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Autofit/>
          </a:bodyPr>
          <a:lstStyle/>
          <a:p>
            <a:r>
              <a:rPr lang="en-US" i="1" dirty="0" err="1" smtClean="0"/>
              <a:t>Operarea</a:t>
            </a:r>
            <a:r>
              <a:rPr lang="en-US" i="1" dirty="0" smtClean="0"/>
              <a:t> cu </a:t>
            </a:r>
            <a:r>
              <a:rPr lang="en-US" i="1" dirty="0" err="1" smtClean="0"/>
              <a:t>numere</a:t>
            </a:r>
            <a:r>
              <a:rPr lang="en-US" i="1" dirty="0" smtClean="0"/>
              <a:t> </a:t>
            </a:r>
            <a:r>
              <a:rPr lang="en-US" i="1" dirty="0" err="1" smtClean="0"/>
              <a:t>întregi</a:t>
            </a:r>
            <a:r>
              <a:rPr lang="en-US" i="1" dirty="0" smtClean="0"/>
              <a:t> </a:t>
            </a:r>
            <a:r>
              <a:rPr lang="en-US" i="1" dirty="0" err="1" smtClean="0"/>
              <a:t>pentru</a:t>
            </a:r>
            <a:r>
              <a:rPr lang="en-US" i="1" dirty="0" smtClean="0"/>
              <a:t> a </a:t>
            </a:r>
            <a:r>
              <a:rPr lang="en-US" i="1" dirty="0" err="1" smtClean="0"/>
              <a:t>efectua</a:t>
            </a:r>
            <a:r>
              <a:rPr lang="en-US" i="1" dirty="0" smtClean="0"/>
              <a:t> </a:t>
            </a:r>
            <a:r>
              <a:rPr lang="en-US" i="1" dirty="0" err="1" smtClean="0"/>
              <a:t>calcule</a:t>
            </a:r>
            <a:r>
              <a:rPr lang="en-US" i="1" dirty="0" smtClean="0"/>
              <a:t> </a:t>
            </a:r>
            <a:r>
              <a:rPr lang="en-US" i="1" dirty="0" err="1" smtClean="0"/>
              <a:t>în</a:t>
            </a:r>
            <a:r>
              <a:rPr lang="en-US" i="1" dirty="0" smtClean="0"/>
              <a:t> diverse </a:t>
            </a:r>
            <a:r>
              <a:rPr lang="en-US" i="1" dirty="0" err="1" smtClean="0"/>
              <a:t>contexte</a:t>
            </a:r>
            <a:r>
              <a:rPr lang="en-US" i="1" dirty="0" smtClean="0"/>
              <a:t>, </a:t>
            </a:r>
            <a:r>
              <a:rPr lang="en-US" i="1" dirty="0" err="1" smtClean="0"/>
              <a:t>manifestând</a:t>
            </a:r>
            <a:r>
              <a:rPr lang="en-US" i="1" dirty="0" smtClean="0"/>
              <a:t>  </a:t>
            </a:r>
            <a:r>
              <a:rPr lang="en-US" i="1" dirty="0" err="1" smtClean="0"/>
              <a:t>interes</a:t>
            </a:r>
            <a:r>
              <a:rPr lang="en-US" i="1" dirty="0" smtClean="0"/>
              <a:t> </a:t>
            </a:r>
            <a:r>
              <a:rPr lang="en-US" i="1" dirty="0" err="1" smtClean="0"/>
              <a:t>pentru</a:t>
            </a:r>
            <a:r>
              <a:rPr lang="en-US" i="1" dirty="0" smtClean="0"/>
              <a:t> </a:t>
            </a:r>
            <a:r>
              <a:rPr lang="en-US" i="1" dirty="0" err="1" smtClean="0"/>
              <a:t>regoare</a:t>
            </a:r>
            <a:r>
              <a:rPr lang="en-US" i="1" dirty="0" smtClean="0"/>
              <a:t> </a:t>
            </a:r>
            <a:r>
              <a:rPr lang="en-US" i="1" dirty="0" err="1" smtClean="0"/>
              <a:t>și</a:t>
            </a:r>
            <a:r>
              <a:rPr lang="en-US" i="1" dirty="0" smtClean="0"/>
              <a:t> </a:t>
            </a:r>
            <a:r>
              <a:rPr lang="en-US" i="1" dirty="0" err="1" smtClean="0"/>
              <a:t>precizie</a:t>
            </a:r>
            <a:r>
              <a:rPr lang="en-US" i="1" dirty="0" smtClean="0"/>
              <a:t>;</a:t>
            </a:r>
          </a:p>
          <a:p>
            <a:r>
              <a:rPr lang="en-US" i="1" dirty="0" smtClean="0"/>
              <a:t> </a:t>
            </a:r>
            <a:r>
              <a:rPr lang="en-US" i="1" dirty="0" err="1" smtClean="0"/>
              <a:t>Exprimarea</a:t>
            </a:r>
            <a:r>
              <a:rPr lang="en-US" i="1" dirty="0" smtClean="0"/>
              <a:t> </a:t>
            </a:r>
            <a:r>
              <a:rPr lang="en-US" i="1" dirty="0" err="1" smtClean="0"/>
              <a:t>în</a:t>
            </a:r>
            <a:r>
              <a:rPr lang="en-US" i="1" dirty="0" smtClean="0"/>
              <a:t> </a:t>
            </a:r>
            <a:r>
              <a:rPr lang="en-US" i="1" dirty="0" err="1" smtClean="0"/>
              <a:t>limbaj</a:t>
            </a:r>
            <a:r>
              <a:rPr lang="en-US" i="1" dirty="0" smtClean="0"/>
              <a:t> </a:t>
            </a:r>
            <a:r>
              <a:rPr lang="en-US" i="1" dirty="0" err="1" smtClean="0"/>
              <a:t>matematic</a:t>
            </a:r>
            <a:r>
              <a:rPr lang="en-US" i="1" dirty="0" smtClean="0"/>
              <a:t> a </a:t>
            </a:r>
            <a:r>
              <a:rPr lang="en-US" i="1" dirty="0" err="1" smtClean="0"/>
              <a:t>unui</a:t>
            </a:r>
            <a:r>
              <a:rPr lang="en-US" i="1" dirty="0" smtClean="0"/>
              <a:t> </a:t>
            </a:r>
            <a:r>
              <a:rPr lang="en-US" i="1" dirty="0" err="1" smtClean="0"/>
              <a:t>demers</a:t>
            </a:r>
            <a:r>
              <a:rPr lang="en-US" i="1" dirty="0" smtClean="0"/>
              <a:t>, </a:t>
            </a:r>
            <a:r>
              <a:rPr lang="en-US" i="1" dirty="0" err="1" smtClean="0"/>
              <a:t>unei</a:t>
            </a:r>
            <a:r>
              <a:rPr lang="en-US" i="1" dirty="0" smtClean="0"/>
              <a:t> </a:t>
            </a:r>
            <a:r>
              <a:rPr lang="en-US" i="1" dirty="0" err="1" smtClean="0"/>
              <a:t>situații</a:t>
            </a:r>
            <a:r>
              <a:rPr lang="en-US" i="1" dirty="0" smtClean="0"/>
              <a:t>, </a:t>
            </a:r>
            <a:r>
              <a:rPr lang="en-US" i="1" dirty="0" err="1" smtClean="0"/>
              <a:t>unei</a:t>
            </a:r>
            <a:r>
              <a:rPr lang="en-US" i="1" dirty="0" smtClean="0"/>
              <a:t> </a:t>
            </a:r>
            <a:r>
              <a:rPr lang="en-US" i="1" dirty="0" err="1" smtClean="0"/>
              <a:t>soluții</a:t>
            </a:r>
            <a:r>
              <a:rPr lang="en-US" i="1" dirty="0" smtClean="0"/>
              <a:t>, </a:t>
            </a:r>
            <a:r>
              <a:rPr lang="en-US" i="1" dirty="0" err="1" smtClean="0"/>
              <a:t>formulând</a:t>
            </a:r>
            <a:r>
              <a:rPr lang="en-US" i="1" dirty="0" smtClean="0"/>
              <a:t> </a:t>
            </a:r>
            <a:r>
              <a:rPr lang="en-US" i="1" dirty="0" err="1" smtClean="0"/>
              <a:t>clar</a:t>
            </a:r>
            <a:r>
              <a:rPr lang="en-US" i="1" dirty="0" smtClean="0"/>
              <a:t> </a:t>
            </a:r>
            <a:r>
              <a:rPr lang="en-US" i="1" dirty="0" err="1" smtClean="0"/>
              <a:t>și</a:t>
            </a:r>
            <a:r>
              <a:rPr lang="en-US" i="1" dirty="0" smtClean="0"/>
              <a:t> </a:t>
            </a:r>
            <a:r>
              <a:rPr lang="en-US" i="1" dirty="0" err="1" smtClean="0"/>
              <a:t>concis</a:t>
            </a:r>
            <a:r>
              <a:rPr lang="en-US" i="1" dirty="0" smtClean="0"/>
              <a:t> </a:t>
            </a:r>
            <a:r>
              <a:rPr lang="en-US" i="1" dirty="0" err="1" smtClean="0"/>
              <a:t>enunțul</a:t>
            </a:r>
            <a:r>
              <a:rPr lang="en-US" i="1" dirty="0" smtClean="0"/>
              <a:t>.</a:t>
            </a:r>
          </a:p>
          <a:p>
            <a:r>
              <a:rPr lang="it-IT" i="1" dirty="0" smtClean="0"/>
              <a:t>Aplicarea raționamentului matematic la identificarea și rezolvarea problemelor, dovedind claritate, corectitudine și concizie.</a:t>
            </a:r>
          </a:p>
          <a:p>
            <a:r>
              <a:rPr lang="en-US" i="1" dirty="0" err="1" smtClean="0"/>
              <a:t>Investigarea</a:t>
            </a:r>
            <a:r>
              <a:rPr lang="en-US" i="1" dirty="0" smtClean="0"/>
              <a:t> </a:t>
            </a:r>
            <a:r>
              <a:rPr lang="en-US" i="1" dirty="0" err="1" smtClean="0"/>
              <a:t>seturilor</a:t>
            </a:r>
            <a:r>
              <a:rPr lang="en-US" i="1" dirty="0" smtClean="0"/>
              <a:t> de date, </a:t>
            </a:r>
            <a:r>
              <a:rPr lang="en-US" i="1" dirty="0" err="1" smtClean="0"/>
              <a:t>folosind</a:t>
            </a:r>
            <a:r>
              <a:rPr lang="en-US" i="1" dirty="0" smtClean="0"/>
              <a:t> </a:t>
            </a:r>
            <a:r>
              <a:rPr lang="en-US" i="1" dirty="0" err="1" smtClean="0"/>
              <a:t>instrumente</a:t>
            </a:r>
            <a:r>
              <a:rPr lang="en-US" i="1" dirty="0" smtClean="0"/>
              <a:t> , </a:t>
            </a:r>
            <a:r>
              <a:rPr lang="en-US" i="1" dirty="0" err="1" smtClean="0"/>
              <a:t>inclusiv</a:t>
            </a:r>
            <a:r>
              <a:rPr lang="en-US" i="1" dirty="0" smtClean="0"/>
              <a:t> </a:t>
            </a:r>
            <a:r>
              <a:rPr lang="en-US" i="1" dirty="0" err="1" smtClean="0"/>
              <a:t>digitale</a:t>
            </a:r>
            <a:r>
              <a:rPr lang="en-US" i="1" dirty="0" smtClean="0"/>
              <a:t>, </a:t>
            </a:r>
            <a:r>
              <a:rPr lang="en-US" i="1" dirty="0" err="1" smtClean="0"/>
              <a:t>și</a:t>
            </a:r>
            <a:r>
              <a:rPr lang="en-US" i="1" dirty="0" smtClean="0"/>
              <a:t> </a:t>
            </a:r>
            <a:r>
              <a:rPr lang="en-US" i="1" dirty="0" err="1" smtClean="0"/>
              <a:t>modele</a:t>
            </a:r>
            <a:r>
              <a:rPr lang="en-US" i="1" dirty="0" smtClean="0"/>
              <a:t> </a:t>
            </a:r>
            <a:r>
              <a:rPr lang="en-US" i="1" dirty="0" err="1" smtClean="0"/>
              <a:t>matematice</a:t>
            </a:r>
            <a:r>
              <a:rPr lang="vi-VN" i="1" dirty="0" smtClean="0"/>
              <a:t>, </a:t>
            </a:r>
            <a:r>
              <a:rPr lang="en-US" i="1" dirty="0" err="1" smtClean="0"/>
              <a:t>pentru</a:t>
            </a:r>
            <a:r>
              <a:rPr lang="en-US" i="1" dirty="0" smtClean="0"/>
              <a:t> a </a:t>
            </a:r>
            <a:r>
              <a:rPr lang="en-US" i="1" dirty="0" err="1" smtClean="0"/>
              <a:t>studia</a:t>
            </a:r>
            <a:r>
              <a:rPr lang="en-US" i="1" dirty="0" smtClean="0"/>
              <a:t>/</a:t>
            </a:r>
            <a:r>
              <a:rPr lang="en-US" i="1" dirty="0" err="1" smtClean="0"/>
              <a:t>explica</a:t>
            </a:r>
            <a:r>
              <a:rPr lang="en-US" i="1" dirty="0" smtClean="0"/>
              <a:t> </a:t>
            </a:r>
            <a:r>
              <a:rPr lang="en-US" i="1" dirty="0" err="1" smtClean="0"/>
              <a:t>rela</a:t>
            </a:r>
            <a:r>
              <a:rPr lang="ro-RO" i="1" dirty="0" smtClean="0"/>
              <a:t>ții și procese </a:t>
            </a:r>
            <a:r>
              <a:rPr lang="vi-VN" i="1" dirty="0" smtClean="0"/>
              <a:t>, </a:t>
            </a:r>
            <a:r>
              <a:rPr lang="ro-RO" i="1" dirty="0" smtClean="0"/>
              <a:t>manifestând  perseverență  și </a:t>
            </a:r>
            <a:r>
              <a:rPr lang="en-US" i="1" dirty="0" smtClean="0"/>
              <a:t>spirit </a:t>
            </a:r>
            <a:r>
              <a:rPr lang="en-US" i="1" dirty="0" err="1" smtClean="0"/>
              <a:t>analitic</a:t>
            </a:r>
            <a:endParaRPr lang="ru-RU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Planul de desfășurare a proiectului a avut următoarele etape: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b="1" dirty="0" smtClean="0">
                <a:solidFill>
                  <a:srgbClr val="C00000"/>
                </a:solidFill>
              </a:rPr>
              <a:t>Etapa I (prima  zi)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Alegerea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subiectului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(TEMA PROIECTULUI: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Numere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întregi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via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mea)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Crearea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echipelor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Discuţii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elevii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implicați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realizarea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proiectului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/>
              <a:t> </a:t>
            </a:r>
            <a:r>
              <a:rPr lang="vi-VN" b="1" dirty="0" smtClean="0">
                <a:solidFill>
                  <a:srgbClr val="C00000"/>
                </a:solidFill>
              </a:rPr>
              <a:t>Etapa II (</a:t>
            </a:r>
            <a:r>
              <a:rPr lang="ro-RO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două</a:t>
            </a:r>
            <a:r>
              <a:rPr lang="vi-VN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solidFill>
                  <a:srgbClr val="C00000"/>
                </a:solidFill>
              </a:rPr>
              <a:t>zi)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Activitatea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documentare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şi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investigare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Integrarea activităţilor din cadrul proiectului</a:t>
            </a:r>
          </a:p>
          <a:p>
            <a:r>
              <a:rPr lang="pt-BR" dirty="0" smtClean="0">
                <a:latin typeface="Century Gothic" pitchFamily="34" charset="0"/>
              </a:rPr>
              <a:t> </a:t>
            </a:r>
            <a:r>
              <a:rPr lang="pt-B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Etapa III (următoarele </a:t>
            </a:r>
            <a:r>
              <a:rPr lang="ro-RO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patru </a:t>
            </a:r>
            <a:r>
              <a:rPr lang="pt-B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zile)</a:t>
            </a:r>
          </a:p>
          <a:p>
            <a:pPr>
              <a:buNone/>
            </a:pPr>
            <a:r>
              <a:rPr lang="vi-VN" dirty="0" smtClean="0">
                <a:latin typeface="+mj-lt"/>
              </a:rPr>
              <a:t>Pregătirea produsului</a:t>
            </a:r>
          </a:p>
          <a:p>
            <a:pPr>
              <a:buNone/>
            </a:pPr>
            <a:r>
              <a:rPr lang="vi-VN" dirty="0" smtClean="0">
                <a:latin typeface="+mj-lt"/>
              </a:rPr>
              <a:t>Adăugarea de detalii şi atribuirea de funcţionalităţi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Prezentarea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produsului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Etapa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IV (a </a:t>
            </a:r>
            <a:r>
              <a:rPr lang="ro-RO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șapt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ea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Evaluarea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proiectului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Reflecții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În cadrul proiectului au participat 3 echipe :</a:t>
            </a:r>
            <a:br>
              <a:rPr lang="fr-FR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err="1" smtClean="0"/>
              <a:t>Echipa</a:t>
            </a:r>
            <a:r>
              <a:rPr lang="ro-RO" i="1" dirty="0" smtClean="0"/>
              <a:t>  </a:t>
            </a:r>
            <a:r>
              <a:rPr lang="en-US" i="1" dirty="0" smtClean="0"/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Geografii</a:t>
            </a:r>
            <a:endParaRPr lang="ro-RO" i="1" dirty="0" smtClean="0">
              <a:solidFill>
                <a:srgbClr val="C00000"/>
              </a:solidFill>
            </a:endParaRPr>
          </a:p>
          <a:p>
            <a:endParaRPr lang="en-US" i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</a:t>
            </a:r>
            <a:r>
              <a:rPr lang="en-US" i="1" dirty="0" err="1" smtClean="0"/>
              <a:t>Echipa</a:t>
            </a:r>
            <a:r>
              <a:rPr lang="ro-RO" i="1" dirty="0" smtClean="0"/>
              <a:t>  </a:t>
            </a:r>
            <a:r>
              <a:rPr lang="en-US" i="1" dirty="0" smtClean="0"/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Financiarii</a:t>
            </a:r>
            <a:endParaRPr lang="ro-RO" i="1" dirty="0" smtClean="0">
              <a:solidFill>
                <a:srgbClr val="0070C0"/>
              </a:solidFill>
            </a:endParaRPr>
          </a:p>
          <a:p>
            <a:endParaRPr lang="en-US" i="1" dirty="0" smtClean="0">
              <a:solidFill>
                <a:srgbClr val="0070C0"/>
              </a:solidFill>
            </a:endParaRPr>
          </a:p>
          <a:p>
            <a:r>
              <a:rPr lang="en-US" i="1" dirty="0" err="1" smtClean="0"/>
              <a:t>Echipa</a:t>
            </a:r>
            <a:r>
              <a:rPr lang="en-US" i="1" dirty="0" smtClean="0"/>
              <a:t> </a:t>
            </a:r>
            <a:r>
              <a:rPr lang="ro-RO" i="1" dirty="0" smtClean="0"/>
              <a:t>   </a:t>
            </a:r>
            <a:r>
              <a:rPr lang="en-US" i="1" dirty="0" err="1" smtClean="0">
                <a:solidFill>
                  <a:srgbClr val="00B050"/>
                </a:solidFill>
              </a:rPr>
              <a:t>Meteorologii</a:t>
            </a:r>
            <a:endParaRPr lang="ro-RO" i="1" dirty="0" smtClean="0">
              <a:solidFill>
                <a:srgbClr val="00B050"/>
              </a:solidFill>
            </a:endParaRPr>
          </a:p>
          <a:p>
            <a:endParaRPr lang="en-US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o-RO" dirty="0" smtClean="0"/>
              <a:t>    </a:t>
            </a:r>
            <a:r>
              <a:rPr lang="vi-VN" dirty="0" smtClean="0"/>
              <a:t>care au desfășurat o activitate timp de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dirty="0" smtClean="0"/>
              <a:t> </a:t>
            </a:r>
            <a:r>
              <a:rPr lang="vi-VN" dirty="0" smtClean="0">
                <a:latin typeface="+mj-lt"/>
              </a:rPr>
              <a:t>săptămân</a:t>
            </a:r>
            <a:r>
              <a:rPr lang="vi-VN" dirty="0" smtClean="0"/>
              <a:t>ă</a:t>
            </a:r>
            <a:r>
              <a:rPr lang="ro-RO" dirty="0" smtClean="0"/>
              <a:t>     </a:t>
            </a:r>
            <a:r>
              <a:rPr lang="vi-VN" dirty="0" smtClean="0"/>
              <a:t>pentru a realiza produsele, având ca</a:t>
            </a:r>
            <a:r>
              <a:rPr lang="ro-RO" dirty="0" smtClean="0"/>
              <a:t> </a:t>
            </a:r>
            <a:r>
              <a:rPr lang="vi-VN" dirty="0" smtClean="0"/>
              <a:t>coordonatori </a:t>
            </a:r>
            <a:endParaRPr lang="ro-RO" dirty="0" smtClean="0"/>
          </a:p>
          <a:p>
            <a:pPr>
              <a:buNone/>
            </a:pPr>
            <a:r>
              <a:rPr lang="ro-RO" dirty="0" smtClean="0"/>
              <a:t>     </a:t>
            </a:r>
            <a:r>
              <a:rPr lang="vi-VN" dirty="0" smtClean="0"/>
              <a:t>profesorii de Geografie, </a:t>
            </a:r>
            <a:r>
              <a:rPr lang="vi-VN" dirty="0" smtClean="0"/>
              <a:t>Fizică</a:t>
            </a:r>
            <a:r>
              <a:rPr lang="ro-RO" dirty="0" smtClean="0"/>
              <a:t>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vi-VN" dirty="0" smtClean="0"/>
              <a:t> </a:t>
            </a:r>
            <a:r>
              <a:rPr lang="vi-VN" dirty="0" smtClean="0"/>
              <a:t>Matematică.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o-RO" i="1" dirty="0" smtClean="0"/>
              <a:t>              </a:t>
            </a:r>
            <a:r>
              <a:rPr lang="en-US" sz="3200" i="1" dirty="0" err="1" smtClean="0"/>
              <a:t>Echipa</a:t>
            </a:r>
            <a:r>
              <a:rPr lang="en-US" sz="3200" i="1" dirty="0" smtClean="0"/>
              <a:t> </a:t>
            </a:r>
            <a:r>
              <a:rPr lang="en-US" sz="3200" i="1" dirty="0" smtClean="0">
                <a:solidFill>
                  <a:srgbClr val="C00000"/>
                </a:solidFill>
              </a:rPr>
              <a:t>“</a:t>
            </a:r>
            <a:r>
              <a:rPr lang="en-US" sz="3200" i="1" dirty="0" err="1" smtClean="0">
                <a:solidFill>
                  <a:srgbClr val="C00000"/>
                </a:solidFill>
              </a:rPr>
              <a:t>Geografii</a:t>
            </a:r>
            <a:r>
              <a:rPr lang="en-US" sz="3200" i="1" dirty="0" smtClean="0">
                <a:solidFill>
                  <a:srgbClr val="C00000"/>
                </a:solidFill>
              </a:rPr>
              <a:t>”</a:t>
            </a:r>
            <a:endParaRPr lang="ru-RU" sz="32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o-RO" dirty="0" smtClean="0"/>
              <a:t>   </a:t>
            </a:r>
            <a:r>
              <a:rPr lang="en-US" dirty="0" smtClean="0"/>
              <a:t>De </a:t>
            </a:r>
            <a:r>
              <a:rPr lang="en-US" dirty="0" err="1" smtClean="0"/>
              <a:t>studiat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a)</a:t>
            </a:r>
            <a:r>
              <a:rPr lang="en-US" dirty="0" smtClean="0"/>
              <a:t> </a:t>
            </a:r>
            <a:r>
              <a:rPr lang="en-US" dirty="0" err="1" smtClean="0"/>
              <a:t>Suprafața</a:t>
            </a:r>
            <a:r>
              <a:rPr lang="en-US" dirty="0" smtClean="0"/>
              <a:t> de </a:t>
            </a:r>
            <a:r>
              <a:rPr lang="en-US" dirty="0" err="1" smtClean="0"/>
              <a:t>nivel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b)  </a:t>
            </a:r>
            <a:r>
              <a:rPr lang="en-US" dirty="0" err="1" smtClean="0"/>
              <a:t>Altitudinea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c)</a:t>
            </a:r>
            <a:r>
              <a:rPr lang="en-US" dirty="0" smtClean="0"/>
              <a:t> </a:t>
            </a:r>
            <a:r>
              <a:rPr lang="en-US" dirty="0" err="1" smtClean="0"/>
              <a:t>Nivelul</a:t>
            </a:r>
            <a:r>
              <a:rPr lang="en-US" dirty="0" smtClean="0"/>
              <a:t> </a:t>
            </a:r>
            <a:r>
              <a:rPr lang="en-US" dirty="0" err="1" smtClean="0"/>
              <a:t>apei.Diferența</a:t>
            </a:r>
            <a:r>
              <a:rPr lang="en-US" dirty="0" smtClean="0"/>
              <a:t> de </a:t>
            </a:r>
            <a:r>
              <a:rPr lang="en-US" dirty="0" err="1" smtClean="0"/>
              <a:t>nivel</a:t>
            </a:r>
            <a:r>
              <a:rPr lang="ro-RO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d)  </a:t>
            </a:r>
            <a:r>
              <a:rPr lang="en-US" dirty="0" err="1" smtClean="0"/>
              <a:t>Aflarea</a:t>
            </a:r>
            <a:r>
              <a:rPr lang="en-US" dirty="0" smtClean="0"/>
              <a:t> </a:t>
            </a:r>
            <a:r>
              <a:rPr lang="en-US" dirty="0" err="1" smtClean="0"/>
              <a:t>diferenței</a:t>
            </a:r>
            <a:r>
              <a:rPr lang="en-US" dirty="0" smtClean="0"/>
              <a:t> de </a:t>
            </a:r>
            <a:r>
              <a:rPr lang="en-US" dirty="0" err="1" smtClean="0"/>
              <a:t>nivel</a:t>
            </a:r>
            <a:r>
              <a:rPr lang="en-US" dirty="0" smtClean="0"/>
              <a:t>. </a:t>
            </a:r>
            <a:r>
              <a:rPr lang="en-US" dirty="0" err="1" smtClean="0"/>
              <a:t>Determinarea</a:t>
            </a:r>
            <a:r>
              <a:rPr lang="en-US" dirty="0" smtClean="0"/>
              <a:t> </a:t>
            </a:r>
            <a:r>
              <a:rPr lang="en-US" dirty="0" err="1" smtClean="0"/>
              <a:t>altitudinii</a:t>
            </a:r>
            <a:r>
              <a:rPr lang="en-US" dirty="0" smtClean="0"/>
              <a:t>,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a 2-3 </a:t>
            </a:r>
            <a:r>
              <a:rPr lang="en-US" dirty="0" err="1" smtClean="0"/>
              <a:t>exemple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 e) </a:t>
            </a:r>
            <a:r>
              <a:rPr lang="en-US" dirty="0" smtClean="0"/>
              <a:t>De </a:t>
            </a:r>
            <a:r>
              <a:rPr lang="en-US" dirty="0" err="1" smtClean="0"/>
              <a:t>realizat</a:t>
            </a:r>
            <a:r>
              <a:rPr lang="en-US" dirty="0" smtClean="0"/>
              <a:t>/</a:t>
            </a:r>
            <a:r>
              <a:rPr lang="en-US" dirty="0" err="1" smtClean="0"/>
              <a:t>prezentat:Poster</a:t>
            </a:r>
            <a:r>
              <a:rPr lang="en-US" dirty="0" smtClean="0"/>
              <a:t> (15 min).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357166"/>
            <a:ext cx="85011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Pentru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pregătirea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și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prezentarea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produsului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echipele</a:t>
            </a:r>
            <a:r>
              <a:rPr lang="en-US" sz="2800" b="1" dirty="0" smtClean="0"/>
              <a:t> au </a:t>
            </a:r>
            <a:r>
              <a:rPr lang="en-US" sz="2800" b="1" dirty="0" err="1" smtClean="0"/>
              <a:t>primit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sarcini</a:t>
            </a:r>
            <a:r>
              <a:rPr lang="en-US" sz="2800" b="1" dirty="0" smtClean="0"/>
              <a:t> de</a:t>
            </a:r>
            <a:r>
              <a:rPr lang="ro-RO" sz="2800" b="1" dirty="0" smtClean="0"/>
              <a:t>  </a:t>
            </a:r>
            <a:r>
              <a:rPr lang="en-US" sz="2800" b="1" dirty="0" err="1" smtClean="0"/>
              <a:t>lucru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astfel</a:t>
            </a:r>
            <a:r>
              <a:rPr lang="en-US" sz="2800" b="1" dirty="0" smtClean="0"/>
              <a:t>: 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pPr algn="ctr"/>
            <a:r>
              <a:rPr lang="ro-RO" sz="3200" i="1" dirty="0" smtClean="0"/>
              <a:t>Fișa</a:t>
            </a:r>
            <a:r>
              <a:rPr lang="en-US" sz="3200" i="1" dirty="0" smtClean="0">
                <a:solidFill>
                  <a:srgbClr val="C00000"/>
                </a:solidFill>
              </a:rPr>
              <a:t> </a:t>
            </a:r>
            <a:r>
              <a:rPr lang="ro-RO" sz="3200" i="1" dirty="0" smtClean="0">
                <a:solidFill>
                  <a:srgbClr val="C00000"/>
                </a:solidFill>
              </a:rPr>
              <a:t>      </a:t>
            </a:r>
            <a:r>
              <a:rPr lang="en-US" sz="3200" i="1" dirty="0" err="1" smtClean="0">
                <a:solidFill>
                  <a:srgbClr val="C00000"/>
                </a:solidFill>
              </a:rPr>
              <a:t>Geografii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901014" cy="504521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o-RO" sz="4600" b="1" dirty="0" smtClean="0"/>
              <a:t>1.Cel mai adânc punct de pe suprafața Pământului este Groapa</a:t>
            </a:r>
          </a:p>
          <a:p>
            <a:pPr>
              <a:buNone/>
            </a:pPr>
            <a:r>
              <a:rPr lang="ro-RO" sz="4600" b="1" dirty="0" smtClean="0"/>
              <a:t> Marianelor din Oceanul Pacific, având o adâncime de aproximativ</a:t>
            </a:r>
          </a:p>
          <a:p>
            <a:pPr>
              <a:buNone/>
            </a:pPr>
            <a:r>
              <a:rPr lang="ro-RO" sz="4600" b="1" dirty="0" smtClean="0"/>
              <a:t> 11000 m , iar cel mai înalt loc este Vârful Everest din Munții Himalaya, având 8848 m.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a) La ce altitudine față de nivelul mării se sflă Groapa Marianelor?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b) La ce altitudine față de nivelul mării se sflă Vârful  Everest?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 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2. Orașul Astrahan este situat la 25 m mai jos de </a:t>
            </a:r>
            <a:r>
              <a:rPr lang="en-US" sz="4600" b="1" dirty="0" err="1" smtClean="0"/>
              <a:t>nivelul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mării</a:t>
            </a:r>
            <a:r>
              <a:rPr lang="en-US" sz="4600" b="1" dirty="0" smtClean="0"/>
              <a:t>, </a:t>
            </a:r>
            <a:r>
              <a:rPr lang="en-US" sz="4600" b="1" dirty="0" err="1" smtClean="0"/>
              <a:t>iar</a:t>
            </a:r>
            <a:r>
              <a:rPr lang="en-US" sz="4600" b="1" dirty="0" smtClean="0"/>
              <a:t> </a:t>
            </a:r>
            <a:endParaRPr lang="ro-RO" sz="4600" b="1" dirty="0" smtClean="0"/>
          </a:p>
          <a:p>
            <a:pPr>
              <a:buNone/>
            </a:pPr>
            <a:r>
              <a:rPr lang="en-US" sz="4600" b="1" dirty="0" err="1" smtClean="0"/>
              <a:t>Oraşul</a:t>
            </a:r>
            <a:r>
              <a:rPr lang="en-US" sz="4600" b="1" dirty="0" smtClean="0"/>
              <a:t> </a:t>
            </a:r>
            <a:r>
              <a:rPr lang="ro-RO" sz="4600" b="1" dirty="0" smtClean="0"/>
              <a:t> </a:t>
            </a:r>
            <a:r>
              <a:rPr lang="en-US" sz="4600" b="1" dirty="0" smtClean="0"/>
              <a:t>Ciudad</a:t>
            </a:r>
            <a:r>
              <a:rPr lang="ro-RO" sz="4600" b="1" dirty="0" smtClean="0"/>
              <a:t> </a:t>
            </a:r>
            <a:r>
              <a:rPr lang="en-US" sz="4600" b="1" dirty="0" smtClean="0"/>
              <a:t>de México (</a:t>
            </a:r>
            <a:r>
              <a:rPr lang="en-US" sz="4600" b="1" dirty="0" err="1" smtClean="0"/>
              <a:t>capitala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Mexicului</a:t>
            </a:r>
            <a:r>
              <a:rPr lang="en-US" sz="4600" b="1" dirty="0" smtClean="0"/>
              <a:t>) </a:t>
            </a:r>
            <a:r>
              <a:rPr lang="en-US" sz="4600" b="1" dirty="0" err="1" smtClean="0"/>
              <a:t>este</a:t>
            </a:r>
            <a:r>
              <a:rPr lang="en-US" sz="4600" b="1" dirty="0" smtClean="0"/>
              <a:t>  </a:t>
            </a:r>
            <a:r>
              <a:rPr lang="en-US" sz="4600" b="1" dirty="0" err="1" smtClean="0"/>
              <a:t>situat</a:t>
            </a:r>
            <a:r>
              <a:rPr lang="en-US" sz="4600" b="1" dirty="0" smtClean="0"/>
              <a:t> la 2240 m </a:t>
            </a:r>
            <a:r>
              <a:rPr lang="en-US" sz="4600" b="1" dirty="0" err="1" smtClean="0"/>
              <a:t>mai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sus</a:t>
            </a:r>
            <a:r>
              <a:rPr lang="en-US" sz="4600" b="1" dirty="0" smtClean="0"/>
              <a:t> de </a:t>
            </a:r>
            <a:r>
              <a:rPr lang="en-US" sz="4600" b="1" dirty="0" err="1" smtClean="0"/>
              <a:t>nivelul</a:t>
            </a:r>
            <a:r>
              <a:rPr lang="en-US" sz="4600" b="1" dirty="0" smtClean="0"/>
              <a:t> </a:t>
            </a:r>
            <a:endParaRPr lang="ro-RO" sz="4600" b="1" dirty="0" smtClean="0"/>
          </a:p>
          <a:p>
            <a:pPr>
              <a:buNone/>
            </a:pPr>
            <a:r>
              <a:rPr lang="en-US" sz="4600" b="1" dirty="0" err="1" smtClean="0"/>
              <a:t>mării</a:t>
            </a:r>
            <a:r>
              <a:rPr lang="en-US" sz="4600" b="1" dirty="0" smtClean="0"/>
              <a:t>. Cu </a:t>
            </a:r>
            <a:r>
              <a:rPr lang="en-US" sz="4600" b="1" dirty="0" err="1" smtClean="0"/>
              <a:t>câţi</a:t>
            </a:r>
            <a:r>
              <a:rPr lang="ro-RO" sz="4600" b="1" dirty="0" smtClean="0"/>
              <a:t> </a:t>
            </a:r>
            <a:r>
              <a:rPr lang="en-US" sz="4600" b="1" dirty="0" err="1" smtClean="0"/>
              <a:t>metri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mai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sus</a:t>
            </a:r>
            <a:r>
              <a:rPr lang="en-US" sz="4600" b="1" dirty="0" smtClean="0"/>
              <a:t> de </a:t>
            </a:r>
            <a:r>
              <a:rPr lang="en-US" sz="4600" b="1" dirty="0" err="1" smtClean="0"/>
              <a:t>nivelul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oraşului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Astrahan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este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situat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oraşul</a:t>
            </a:r>
            <a:r>
              <a:rPr lang="en-US" sz="4600" b="1" dirty="0" smtClean="0"/>
              <a:t> Ciudad de México?</a:t>
            </a:r>
            <a:endParaRPr lang="ru-RU" sz="4600" b="1" dirty="0" smtClean="0"/>
          </a:p>
          <a:p>
            <a:pPr>
              <a:buNone/>
            </a:pPr>
            <a:r>
              <a:rPr lang="en-US" sz="4600" b="1" dirty="0" smtClean="0"/>
              <a:t> </a:t>
            </a:r>
            <a:endParaRPr lang="ru-RU" sz="4600" b="1" dirty="0" smtClean="0"/>
          </a:p>
          <a:p>
            <a:pPr>
              <a:lnSpc>
                <a:spcPct val="120000"/>
              </a:lnSpc>
              <a:buNone/>
            </a:pPr>
            <a:r>
              <a:rPr lang="en-US" sz="4600" b="1" dirty="0" smtClean="0"/>
              <a:t>3. </a:t>
            </a:r>
            <a:r>
              <a:rPr lang="en-US" sz="4600" b="1" dirty="0" err="1" smtClean="0"/>
              <a:t>Temperatura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aerului</a:t>
            </a:r>
            <a:r>
              <a:rPr lang="en-US" sz="4600" b="1" dirty="0" smtClean="0"/>
              <a:t> la </a:t>
            </a:r>
            <a:r>
              <a:rPr lang="en-US" sz="4600" b="1" dirty="0" err="1" smtClean="0"/>
              <a:t>poalele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munţilor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este</a:t>
            </a:r>
            <a:r>
              <a:rPr lang="en-US" sz="4600" b="1" dirty="0" smtClean="0"/>
              <a:t> de 0 °C  </a:t>
            </a:r>
            <a:r>
              <a:rPr lang="en-US" sz="4600" b="1" dirty="0" err="1" smtClean="0"/>
              <a:t>şi</a:t>
            </a:r>
            <a:r>
              <a:rPr lang="en-US" sz="4600" b="1" dirty="0" smtClean="0"/>
              <a:t> se </a:t>
            </a:r>
            <a:r>
              <a:rPr lang="en-US" sz="4600" b="1" dirty="0" err="1" smtClean="0"/>
              <a:t>micşorează</a:t>
            </a:r>
            <a:r>
              <a:rPr lang="en-US" sz="4600" b="1" dirty="0" smtClean="0"/>
              <a:t> cu 2 °C la </a:t>
            </a:r>
            <a:r>
              <a:rPr lang="en-US" sz="4600" b="1" dirty="0" err="1" smtClean="0"/>
              <a:t>fiecare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kilometru</a:t>
            </a:r>
            <a:r>
              <a:rPr lang="en-US" sz="4600" b="1" dirty="0" smtClean="0"/>
              <a:t> de </a:t>
            </a:r>
            <a:r>
              <a:rPr lang="en-US" sz="4600" b="1" dirty="0" err="1" smtClean="0"/>
              <a:t>urcuş</a:t>
            </a:r>
            <a:r>
              <a:rPr lang="en-US" sz="4600" b="1" dirty="0" smtClean="0"/>
              <a:t>. La  </a:t>
            </a:r>
            <a:r>
              <a:rPr lang="en-US" sz="4600" b="1" dirty="0" err="1" smtClean="0"/>
              <a:t>ce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înălţime</a:t>
            </a:r>
            <a:r>
              <a:rPr lang="en-US" sz="4600" b="1" dirty="0" smtClean="0"/>
              <a:t> de la </a:t>
            </a:r>
            <a:r>
              <a:rPr lang="en-US" sz="4600" b="1" dirty="0" err="1" smtClean="0"/>
              <a:t>poalele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munţilor</a:t>
            </a:r>
            <a:r>
              <a:rPr lang="en-US" sz="4600" b="1" dirty="0" smtClean="0"/>
              <a:t> se </a:t>
            </a:r>
            <a:r>
              <a:rPr lang="en-US" sz="4600" b="1" dirty="0" err="1" smtClean="0"/>
              <a:t>află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schiorul</a:t>
            </a:r>
            <a:r>
              <a:rPr lang="en-US" sz="4600" b="1" dirty="0" smtClean="0"/>
              <a:t>, </a:t>
            </a:r>
            <a:r>
              <a:rPr lang="en-US" sz="4600" b="1" dirty="0" err="1" smtClean="0"/>
              <a:t>dacă</a:t>
            </a:r>
            <a:endParaRPr lang="ru-RU" sz="4600" b="1" dirty="0" smtClean="0"/>
          </a:p>
          <a:p>
            <a:pPr>
              <a:lnSpc>
                <a:spcPct val="120000"/>
              </a:lnSpc>
              <a:buNone/>
            </a:pPr>
            <a:r>
              <a:rPr lang="ro-RO" sz="4600" b="1" dirty="0" smtClean="0"/>
              <a:t>         </a:t>
            </a:r>
            <a:r>
              <a:rPr lang="en-US" sz="4600" b="1" dirty="0" err="1" smtClean="0"/>
              <a:t>temperatura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aerului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acolo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este</a:t>
            </a:r>
            <a:r>
              <a:rPr lang="en-US" sz="4600" b="1" dirty="0" smtClean="0"/>
              <a:t> de –6 °C?</a:t>
            </a:r>
            <a:endParaRPr lang="ru-RU" sz="4600" b="1" dirty="0" smtClean="0"/>
          </a:p>
          <a:p>
            <a:pPr>
              <a:lnSpc>
                <a:spcPct val="120000"/>
              </a:lnSpc>
              <a:buNone/>
            </a:pPr>
            <a:r>
              <a:rPr lang="ro-RO" sz="4600" b="1" dirty="0" smtClean="0"/>
              <a:t> 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4.Nivelul apei în râul Cubolta se modifică în fiecare zi cu 1 cm.Astăzi este miercuri și nivelul apei este de 107 cm.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a)Care va fi nivelul apei duminică, dacă el este în creștere?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b)Care a fost nivelul apei luni, dacă el a fost în descreștere?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 </a:t>
            </a:r>
            <a:endParaRPr lang="ru-RU" sz="4600" b="1" dirty="0" smtClean="0"/>
          </a:p>
          <a:p>
            <a:pPr>
              <a:lnSpc>
                <a:spcPct val="120000"/>
              </a:lnSpc>
              <a:buNone/>
            </a:pPr>
            <a:r>
              <a:rPr lang="ro-RO" sz="4600" b="1" dirty="0" smtClean="0"/>
              <a:t>5.Din cauza secetei , nivelul apei în lac a scăzut cu 18 cm.După ploaie , nivelul apei a crescut cu 11 cm și este  de 653 cm.Care a fost nivelul apei în lac până la secetă?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 </a:t>
            </a:r>
            <a:endParaRPr lang="ru-RU" sz="4600" b="1" dirty="0" smtClean="0"/>
          </a:p>
          <a:p>
            <a:pPr>
              <a:buNone/>
            </a:pPr>
            <a:r>
              <a:rPr lang="ro-RO" sz="4600" dirty="0" smtClean="0"/>
              <a:t> </a:t>
            </a:r>
            <a:endParaRPr lang="ru-RU" sz="4600" dirty="0" smtClean="0"/>
          </a:p>
          <a:p>
            <a:endParaRPr lang="ru-RU" dirty="0"/>
          </a:p>
        </p:txBody>
      </p:sp>
      <p:pic>
        <p:nvPicPr>
          <p:cNvPr id="4" name="Рисунок 3" descr="C:\Users\user\Desktop\STEM STEAM\alt Без названия (1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142984"/>
            <a:ext cx="3000396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7467600" cy="5688158"/>
          </a:xfrm>
        </p:spPr>
        <p:txBody>
          <a:bodyPr/>
          <a:lstStyle/>
          <a:p>
            <a:pPr>
              <a:buNone/>
            </a:pPr>
            <a:r>
              <a:rPr lang="ro-RO" dirty="0" smtClean="0"/>
              <a:t>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1000108"/>
            <a:ext cx="7143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o-RO" sz="3200" i="1" dirty="0" smtClean="0"/>
              <a:t>        </a:t>
            </a:r>
            <a:r>
              <a:rPr lang="en-US" sz="3200" i="1" dirty="0" err="1" smtClean="0"/>
              <a:t>Echipa</a:t>
            </a:r>
            <a:r>
              <a:rPr lang="en-US" sz="3200" i="1" dirty="0" smtClean="0"/>
              <a:t> </a:t>
            </a:r>
            <a:r>
              <a:rPr lang="en-US" sz="3200" i="1" dirty="0" smtClean="0">
                <a:solidFill>
                  <a:srgbClr val="0070C0"/>
                </a:solidFill>
              </a:rPr>
              <a:t>“</a:t>
            </a:r>
            <a:r>
              <a:rPr lang="en-US" sz="3200" i="1" dirty="0" err="1" smtClean="0">
                <a:solidFill>
                  <a:srgbClr val="0070C0"/>
                </a:solidFill>
              </a:rPr>
              <a:t>Financiarii</a:t>
            </a:r>
            <a:r>
              <a:rPr lang="en-US" sz="3200" i="1" dirty="0" smtClean="0">
                <a:solidFill>
                  <a:srgbClr val="0070C0"/>
                </a:solidFill>
              </a:rPr>
              <a:t>”</a:t>
            </a:r>
            <a:endParaRPr lang="ro-RO" sz="3200" i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20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o-RO" sz="2400" dirty="0" smtClean="0"/>
              <a:t>   </a:t>
            </a:r>
            <a:r>
              <a:rPr lang="en-US" sz="2400" dirty="0" smtClean="0"/>
              <a:t>De </a:t>
            </a:r>
            <a:r>
              <a:rPr lang="en-US" sz="2400" dirty="0" err="1" smtClean="0"/>
              <a:t>studiat</a:t>
            </a:r>
            <a:r>
              <a:rPr lang="en-US" sz="2400" dirty="0" smtClean="0"/>
              <a:t>:</a:t>
            </a:r>
            <a:endParaRPr lang="ru-RU" sz="2400" dirty="0" smtClean="0"/>
          </a:p>
          <a:p>
            <a:r>
              <a:rPr lang="ro-RO" sz="2400" dirty="0" smtClean="0"/>
              <a:t>   a)  </a:t>
            </a:r>
            <a:r>
              <a:rPr lang="en-US" sz="2400" dirty="0" err="1" smtClean="0"/>
              <a:t>Conceptul</a:t>
            </a:r>
            <a:r>
              <a:rPr lang="en-US" sz="2400" dirty="0" smtClean="0"/>
              <a:t> </a:t>
            </a:r>
            <a:r>
              <a:rPr lang="en-US" sz="2400" dirty="0"/>
              <a:t>de </a:t>
            </a:r>
            <a:r>
              <a:rPr lang="en-US" sz="2400" dirty="0" err="1"/>
              <a:t>finanțe</a:t>
            </a:r>
            <a:endParaRPr lang="ru-RU" sz="2400" dirty="0"/>
          </a:p>
          <a:p>
            <a:r>
              <a:rPr lang="ro-RO" sz="2400" dirty="0" smtClean="0"/>
              <a:t>   b)  </a:t>
            </a:r>
            <a:r>
              <a:rPr lang="en-US" sz="2400" dirty="0" err="1" smtClean="0"/>
              <a:t>Noțiunea</a:t>
            </a:r>
            <a:r>
              <a:rPr lang="en-US" sz="2400" dirty="0" smtClean="0"/>
              <a:t> </a:t>
            </a:r>
            <a:r>
              <a:rPr lang="en-US" sz="2400" dirty="0"/>
              <a:t>de </a:t>
            </a:r>
            <a:r>
              <a:rPr lang="en-US" sz="2400" dirty="0" err="1"/>
              <a:t>venit</a:t>
            </a:r>
            <a:r>
              <a:rPr lang="en-US" sz="2400" dirty="0"/>
              <a:t>, profit, </a:t>
            </a:r>
            <a:r>
              <a:rPr lang="en-US" sz="2400" dirty="0" err="1"/>
              <a:t>impozit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taxe</a:t>
            </a:r>
            <a:endParaRPr lang="ru-RU" sz="2400" dirty="0"/>
          </a:p>
          <a:p>
            <a:r>
              <a:rPr lang="ro-RO" sz="2400" dirty="0" smtClean="0"/>
              <a:t>   c)  </a:t>
            </a:r>
            <a:r>
              <a:rPr lang="en-US" sz="2400" dirty="0" err="1" smtClean="0"/>
              <a:t>Cardul</a:t>
            </a:r>
            <a:r>
              <a:rPr lang="en-US" sz="2400" dirty="0" smtClean="0"/>
              <a:t> </a:t>
            </a:r>
            <a:r>
              <a:rPr lang="en-US" sz="2400" dirty="0"/>
              <a:t>de debit, </a:t>
            </a:r>
            <a:r>
              <a:rPr lang="en-US" sz="2400" dirty="0" err="1"/>
              <a:t>cardul</a:t>
            </a:r>
            <a:r>
              <a:rPr lang="en-US" sz="2400" dirty="0"/>
              <a:t> de </a:t>
            </a:r>
            <a:r>
              <a:rPr lang="en-US" sz="2400" dirty="0" smtClean="0"/>
              <a:t>credit</a:t>
            </a:r>
            <a:r>
              <a:rPr lang="ro-RO" sz="2400" dirty="0" smtClean="0"/>
              <a:t>, </a:t>
            </a:r>
            <a:r>
              <a:rPr lang="en-US" sz="2400" dirty="0" smtClean="0"/>
              <a:t> </a:t>
            </a:r>
            <a:r>
              <a:rPr lang="en-US" sz="2400" dirty="0" err="1" smtClean="0"/>
              <a:t>pe</a:t>
            </a:r>
            <a:r>
              <a:rPr lang="en-US" sz="2400" dirty="0" smtClean="0"/>
              <a:t> </a:t>
            </a:r>
            <a:r>
              <a:rPr lang="ro-RO" sz="2400" dirty="0" smtClean="0"/>
              <a:t>baza a </a:t>
            </a:r>
          </a:p>
          <a:p>
            <a:r>
              <a:rPr lang="ro-RO" sz="2400" dirty="0"/>
              <a:t> </a:t>
            </a:r>
            <a:r>
              <a:rPr lang="ro-RO" sz="2400" dirty="0" smtClean="0"/>
              <a:t>         </a:t>
            </a:r>
            <a:r>
              <a:rPr lang="en-US" sz="2400" dirty="0" smtClean="0"/>
              <a:t>2-3 </a:t>
            </a:r>
            <a:r>
              <a:rPr lang="en-US" sz="2400" dirty="0" err="1"/>
              <a:t>exemple</a:t>
            </a:r>
            <a:r>
              <a:rPr lang="en-US" sz="2400" dirty="0"/>
              <a:t>.</a:t>
            </a:r>
            <a:endParaRPr lang="ru-RU" sz="2400" dirty="0"/>
          </a:p>
          <a:p>
            <a:pPr>
              <a:buNone/>
            </a:pPr>
            <a:r>
              <a:rPr lang="ro-RO" sz="2400" dirty="0" smtClean="0"/>
              <a:t>   d)  </a:t>
            </a:r>
            <a:r>
              <a:rPr lang="en-US" sz="2400" dirty="0" smtClean="0"/>
              <a:t>De </a:t>
            </a:r>
            <a:r>
              <a:rPr lang="en-US" sz="2400" dirty="0" err="1" smtClean="0"/>
              <a:t>realizat</a:t>
            </a:r>
            <a:r>
              <a:rPr lang="en-US" sz="2400" dirty="0" smtClean="0"/>
              <a:t>/</a:t>
            </a:r>
            <a:r>
              <a:rPr lang="en-US" sz="2400" dirty="0" err="1" smtClean="0"/>
              <a:t>prezentat:Poster</a:t>
            </a:r>
            <a:r>
              <a:rPr lang="en-US" sz="2400" dirty="0" smtClean="0"/>
              <a:t> (15 min).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/>
          </a:bodyPr>
          <a:lstStyle/>
          <a:p>
            <a:pPr algn="ctr"/>
            <a:r>
              <a:rPr lang="ro-RO" sz="3600" i="1" dirty="0" smtClean="0"/>
              <a:t>Fișa</a:t>
            </a:r>
            <a:r>
              <a:rPr lang="en-US" sz="3600" i="1" dirty="0" smtClean="0">
                <a:solidFill>
                  <a:srgbClr val="0070C0"/>
                </a:solidFill>
              </a:rPr>
              <a:t> </a:t>
            </a:r>
            <a:r>
              <a:rPr lang="ro-RO" sz="3600" i="1" dirty="0" smtClean="0">
                <a:solidFill>
                  <a:srgbClr val="0070C0"/>
                </a:solidFill>
              </a:rPr>
              <a:t>     </a:t>
            </a:r>
            <a:r>
              <a:rPr lang="en-US" sz="3600" i="1" dirty="0" err="1" smtClean="0">
                <a:solidFill>
                  <a:srgbClr val="0070C0"/>
                </a:solidFill>
              </a:rPr>
              <a:t>Financiarii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01014" cy="4873752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o-RO" sz="4500" b="1" dirty="0" smtClean="0"/>
              <a:t>1.Ionela și-a cheltuit toți banii din contul de telefonie mobilă.A luat credit 20 lei.Câți bani vor fi în cont după ce Ionela va cheltui împrumutul?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 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2.Căți lei a avut Stefi, dacă se știe că i-a dat Mariei 15 lei, lui Bogdan 42 lei și i-au mai rămas 3 lei?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 </a:t>
            </a:r>
            <a:endParaRPr lang="ru-RU" sz="4500" b="1" dirty="0" smtClean="0"/>
          </a:p>
          <a:p>
            <a:pPr>
              <a:lnSpc>
                <a:spcPct val="120000"/>
              </a:lnSpc>
              <a:buNone/>
            </a:pPr>
            <a:r>
              <a:rPr lang="ro-RO" sz="4500" b="1" dirty="0" smtClean="0"/>
              <a:t>3.Angajaților unei firme li s-au propus o modalitate originală de remunerare a muncii.În cazul în care angajatul lucrează o oră pe zi, atunci el primește doar 3 lei.Fiecare din următoarele ore asigură dublarea remunerării. Care va fi remunerarea zilnică a unui angajat , dacă acesta lucrează 8 ore?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 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4.Mihai are o datorie de 50 lei.Pentru a plăti consumul de energie electrică la timp , el se împrumută cu încă 55 lei.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a)Care va fi suma totală pe care a împrumutat-o?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b)Dacă la primul salariu poate achita 75 lei din datorie ce sumă va mai avea de achitat?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 </a:t>
            </a:r>
            <a:endParaRPr lang="ru-RU" sz="4500" b="1" dirty="0" smtClean="0"/>
          </a:p>
          <a:p>
            <a:pPr>
              <a:lnSpc>
                <a:spcPct val="120000"/>
              </a:lnSpc>
              <a:buNone/>
            </a:pPr>
            <a:r>
              <a:rPr lang="ro-RO" sz="4500" b="1" dirty="0" smtClean="0"/>
              <a:t>5.Nelu și cu Gelu au jucat la jocuri de noroc.Nelu a câștigat 150 lei, apoi a pierdut 80 lei.Gelu a câștigat 90 lei , apoi a pierdut 215 lei.Câți bani are fiecare băiat?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 </a:t>
            </a:r>
            <a:endParaRPr lang="ru-RU" sz="45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11354"/>
          </a:xfrm>
        </p:spPr>
        <p:txBody>
          <a:bodyPr>
            <a:normAutofit/>
          </a:bodyPr>
          <a:lstStyle/>
          <a:p>
            <a:r>
              <a:rPr lang="ro-RO" sz="2700" b="1" dirty="0" smtClean="0"/>
              <a:t/>
            </a:r>
            <a:br>
              <a:rPr lang="ro-RO" sz="2700" b="1" dirty="0" smtClean="0"/>
            </a:br>
            <a:r>
              <a:rPr lang="ro-RO" sz="3100" b="1" dirty="0" smtClean="0"/>
              <a:t/>
            </a:r>
            <a:br>
              <a:rPr lang="ro-RO" sz="31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7467600" cy="58310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o-RO" sz="3200" i="1" dirty="0" smtClean="0"/>
              <a:t>        </a:t>
            </a:r>
            <a:r>
              <a:rPr lang="en-US" sz="3200" i="1" dirty="0" err="1" smtClean="0"/>
              <a:t>Echipa</a:t>
            </a:r>
            <a:r>
              <a:rPr lang="en-US" sz="3200" i="1" dirty="0" smtClean="0"/>
              <a:t> </a:t>
            </a:r>
            <a:r>
              <a:rPr lang="en-US" sz="3200" i="1" dirty="0" smtClean="0">
                <a:solidFill>
                  <a:srgbClr val="00B050"/>
                </a:solidFill>
              </a:rPr>
              <a:t>“</a:t>
            </a:r>
            <a:r>
              <a:rPr lang="en-US" sz="3200" i="1" dirty="0" err="1" smtClean="0">
                <a:solidFill>
                  <a:srgbClr val="00B050"/>
                </a:solidFill>
              </a:rPr>
              <a:t>Meteorologii</a:t>
            </a:r>
            <a:r>
              <a:rPr lang="en-US" sz="3200" i="1" dirty="0" smtClean="0">
                <a:solidFill>
                  <a:srgbClr val="00B050"/>
                </a:solidFill>
              </a:rPr>
              <a:t>”</a:t>
            </a:r>
            <a:endParaRPr lang="ro-RO" sz="3200" i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ru-RU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o-RO" dirty="0" smtClean="0"/>
              <a:t>   </a:t>
            </a:r>
            <a:r>
              <a:rPr lang="en-US" dirty="0" smtClean="0"/>
              <a:t>De </a:t>
            </a:r>
            <a:r>
              <a:rPr lang="en-US" dirty="0" err="1" smtClean="0"/>
              <a:t>studiat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a)  </a:t>
            </a:r>
            <a:r>
              <a:rPr lang="en-US" dirty="0" err="1" smtClean="0"/>
              <a:t>Temperatura</a:t>
            </a:r>
            <a:r>
              <a:rPr lang="en-US" dirty="0" smtClean="0"/>
              <a:t> </a:t>
            </a:r>
            <a:r>
              <a:rPr lang="en-US" dirty="0" err="1" smtClean="0"/>
              <a:t>aerului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b)  </a:t>
            </a:r>
            <a:r>
              <a:rPr lang="en-US" dirty="0" err="1" smtClean="0"/>
              <a:t>Variația</a:t>
            </a:r>
            <a:r>
              <a:rPr lang="en-US" dirty="0" smtClean="0"/>
              <a:t> </a:t>
            </a:r>
            <a:r>
              <a:rPr lang="en-US" dirty="0" err="1" smtClean="0"/>
              <a:t>temperaturii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c) </a:t>
            </a:r>
            <a:r>
              <a:rPr lang="en-US" dirty="0" err="1" smtClean="0"/>
              <a:t>Diferența</a:t>
            </a:r>
            <a:r>
              <a:rPr lang="en-US" dirty="0" smtClean="0"/>
              <a:t> de </a:t>
            </a:r>
            <a:r>
              <a:rPr lang="en-US" dirty="0" err="1" smtClean="0"/>
              <a:t>temperatura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d) </a:t>
            </a:r>
            <a:r>
              <a:rPr lang="en-US" dirty="0" err="1" smtClean="0"/>
              <a:t>Aflarea</a:t>
            </a:r>
            <a:r>
              <a:rPr lang="en-US" dirty="0" smtClean="0"/>
              <a:t> </a:t>
            </a:r>
            <a:r>
              <a:rPr lang="en-US" dirty="0" err="1" smtClean="0"/>
              <a:t>diferenței</a:t>
            </a:r>
            <a:r>
              <a:rPr lang="en-US" dirty="0" smtClean="0"/>
              <a:t> de </a:t>
            </a:r>
            <a:r>
              <a:rPr lang="en-US" dirty="0" err="1" smtClean="0"/>
              <a:t>temperatură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a 2-3 </a:t>
            </a:r>
            <a:r>
              <a:rPr lang="en-US" dirty="0" err="1" smtClean="0"/>
              <a:t>exemple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e)  </a:t>
            </a:r>
            <a:r>
              <a:rPr lang="en-US" dirty="0" smtClean="0"/>
              <a:t>De </a:t>
            </a:r>
            <a:r>
              <a:rPr lang="en-US" dirty="0" err="1" smtClean="0"/>
              <a:t>realizat</a:t>
            </a:r>
            <a:r>
              <a:rPr lang="en-US" dirty="0" smtClean="0"/>
              <a:t>/</a:t>
            </a:r>
            <a:r>
              <a:rPr lang="en-US" dirty="0" err="1" smtClean="0"/>
              <a:t>prezentat:Poster</a:t>
            </a:r>
            <a:r>
              <a:rPr lang="en-US" dirty="0" smtClean="0"/>
              <a:t> (15 min).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127</TotalTime>
  <Words>560</Words>
  <Application>Microsoft Office PowerPoint</Application>
  <PresentationFormat>Экран (4:3)</PresentationFormat>
  <Paragraphs>115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realizat cu elevii clasei a VI – a IPGimnaziul Sinești ,r-l Ungheni  </vt:lpstr>
      <vt:lpstr>Obiectivele proiectului:</vt:lpstr>
      <vt:lpstr>Planul de desfășurare a proiectului a avut următoarele etape:</vt:lpstr>
      <vt:lpstr>În cadrul proiectului au participat 3 echipe : </vt:lpstr>
      <vt:lpstr>Слайд 5</vt:lpstr>
      <vt:lpstr>Fișa       Geografii</vt:lpstr>
      <vt:lpstr>Слайд 7</vt:lpstr>
      <vt:lpstr>Fișa      Financiarii</vt:lpstr>
      <vt:lpstr>   </vt:lpstr>
      <vt:lpstr>Fișa       Meteorologii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realizat cu elevii clasei a VI – a</dc:title>
  <dc:creator>user</dc:creator>
  <cp:lastModifiedBy>user</cp:lastModifiedBy>
  <cp:revision>15</cp:revision>
  <dcterms:created xsi:type="dcterms:W3CDTF">2021-10-16T17:15:58Z</dcterms:created>
  <dcterms:modified xsi:type="dcterms:W3CDTF">2021-10-19T18:31:38Z</dcterms:modified>
</cp:coreProperties>
</file>