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7" r:id="rId8"/>
    <p:sldId id="264" r:id="rId9"/>
    <p:sldId id="265" r:id="rId10"/>
    <p:sldId id="266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3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39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198129-9806-4C9C-A4C4-35B9242E6A26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55DC7-4DEB-45F9-96BB-1A86E23367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198129-9806-4C9C-A4C4-35B9242E6A26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55DC7-4DEB-45F9-96BB-1A86E23367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198129-9806-4C9C-A4C4-35B9242E6A26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55DC7-4DEB-45F9-96BB-1A86E23367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198129-9806-4C9C-A4C4-35B9242E6A26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55DC7-4DEB-45F9-96BB-1A86E23367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198129-9806-4C9C-A4C4-35B9242E6A26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55DC7-4DEB-45F9-96BB-1A86E23367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198129-9806-4C9C-A4C4-35B9242E6A26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55DC7-4DEB-45F9-96BB-1A86E23367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198129-9806-4C9C-A4C4-35B9242E6A26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55DC7-4DEB-45F9-96BB-1A86E23367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198129-9806-4C9C-A4C4-35B9242E6A26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55DC7-4DEB-45F9-96BB-1A86E23367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198129-9806-4C9C-A4C4-35B9242E6A26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55DC7-4DEB-45F9-96BB-1A86E23367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198129-9806-4C9C-A4C4-35B9242E6A26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55DC7-4DEB-45F9-96BB-1A86E23367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198129-9806-4C9C-A4C4-35B9242E6A26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55DC7-4DEB-45F9-96BB-1A86E23367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9198129-9806-4C9C-A4C4-35B9242E6A26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EB55DC7-4DEB-45F9-96BB-1A86E23367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 err="1" smtClean="0"/>
              <a:t>Proiect</a:t>
            </a:r>
            <a:r>
              <a:rPr lang="en-US" b="1" dirty="0" smtClean="0"/>
              <a:t> </a:t>
            </a:r>
            <a:r>
              <a:rPr lang="en-US" b="1" i="1" dirty="0" smtClean="0"/>
              <a:t>STEAM</a:t>
            </a:r>
            <a:r>
              <a:rPr lang="ro-RO" b="1" i="1" dirty="0" smtClean="0"/>
              <a:t>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endParaRPr lang="en-US" sz="15000" b="1" i="1" dirty="0" smtClean="0">
              <a:solidFill>
                <a:srgbClr val="C00000"/>
              </a:solidFill>
            </a:endParaRPr>
          </a:p>
          <a:p>
            <a:r>
              <a:rPr lang="en-US" sz="17600" b="1" i="1" dirty="0" smtClean="0">
                <a:solidFill>
                  <a:srgbClr val="C00000"/>
                </a:solidFill>
              </a:rPr>
              <a:t>“</a:t>
            </a:r>
            <a:r>
              <a:rPr lang="en-US" sz="17600" b="1" i="1" dirty="0" err="1" smtClean="0">
                <a:solidFill>
                  <a:srgbClr val="C00000"/>
                </a:solidFill>
              </a:rPr>
              <a:t>Reparaţii</a:t>
            </a:r>
            <a:r>
              <a:rPr lang="en-US" sz="17600" b="1" i="1" dirty="0" smtClean="0">
                <a:solidFill>
                  <a:srgbClr val="C00000"/>
                </a:solidFill>
              </a:rPr>
              <a:t> </a:t>
            </a:r>
            <a:r>
              <a:rPr lang="en-US" sz="17600" b="1" i="1" dirty="0" err="1" smtClean="0">
                <a:solidFill>
                  <a:srgbClr val="C00000"/>
                </a:solidFill>
              </a:rPr>
              <a:t>în</a:t>
            </a:r>
            <a:r>
              <a:rPr lang="en-US" sz="17600" b="1" i="1" dirty="0" smtClean="0">
                <a:solidFill>
                  <a:srgbClr val="C00000"/>
                </a:solidFill>
              </a:rPr>
              <a:t> </a:t>
            </a:r>
            <a:r>
              <a:rPr lang="en-US" sz="17600" b="1" i="1" dirty="0" err="1" smtClean="0">
                <a:solidFill>
                  <a:srgbClr val="C00000"/>
                </a:solidFill>
              </a:rPr>
              <a:t>locuinţa</a:t>
            </a:r>
            <a:r>
              <a:rPr lang="en-US" sz="17600" b="1" i="1" dirty="0" smtClean="0">
                <a:solidFill>
                  <a:srgbClr val="C00000"/>
                </a:solidFill>
              </a:rPr>
              <a:t> mea”</a:t>
            </a:r>
          </a:p>
          <a:p>
            <a:endParaRPr lang="en-US" sz="15000" b="1" i="1" dirty="0" smtClean="0">
              <a:solidFill>
                <a:srgbClr val="C00000"/>
              </a:solidFill>
            </a:endParaRPr>
          </a:p>
          <a:p>
            <a:endParaRPr lang="en-US" sz="15000" b="1" i="1" dirty="0" smtClean="0">
              <a:solidFill>
                <a:srgbClr val="C00000"/>
              </a:solidFill>
            </a:endParaRPr>
          </a:p>
          <a:p>
            <a:r>
              <a:rPr lang="en-US" sz="15000" b="1" i="1" dirty="0" smtClean="0">
                <a:solidFill>
                  <a:srgbClr val="C00000"/>
                </a:solidFill>
              </a:rPr>
              <a:t>     </a:t>
            </a:r>
            <a:endParaRPr lang="en-US" sz="4400" b="1" i="1" dirty="0" smtClean="0">
              <a:solidFill>
                <a:srgbClr val="C00000"/>
              </a:solidFill>
            </a:endParaRPr>
          </a:p>
          <a:p>
            <a:endParaRPr lang="en-US" sz="4400" b="1" i="1" dirty="0" smtClean="0">
              <a:solidFill>
                <a:srgbClr val="C00000"/>
              </a:solidFill>
            </a:endParaRPr>
          </a:p>
          <a:p>
            <a:r>
              <a:rPr lang="en-US" sz="14400" b="1" i="1" dirty="0" err="1" smtClean="0">
                <a:solidFill>
                  <a:schemeClr val="tx1"/>
                </a:solidFill>
              </a:rPr>
              <a:t>Elaborat</a:t>
            </a:r>
            <a:r>
              <a:rPr lang="en-US" sz="14400" b="1" i="1" dirty="0" smtClean="0">
                <a:solidFill>
                  <a:schemeClr val="tx1"/>
                </a:solidFill>
              </a:rPr>
              <a:t> de </a:t>
            </a:r>
            <a:r>
              <a:rPr lang="en-US" sz="14400" b="1" i="1" dirty="0" err="1" smtClean="0">
                <a:solidFill>
                  <a:schemeClr val="tx1"/>
                </a:solidFill>
              </a:rPr>
              <a:t>eleva</a:t>
            </a:r>
            <a:r>
              <a:rPr lang="en-US" sz="14400" b="1" i="1" dirty="0" smtClean="0">
                <a:solidFill>
                  <a:schemeClr val="tx1"/>
                </a:solidFill>
              </a:rPr>
              <a:t> </a:t>
            </a:r>
            <a:r>
              <a:rPr lang="en-US" sz="14400" b="1" i="1" dirty="0" err="1" smtClean="0">
                <a:solidFill>
                  <a:schemeClr val="tx1"/>
                </a:solidFill>
              </a:rPr>
              <a:t>clasei</a:t>
            </a:r>
            <a:r>
              <a:rPr lang="en-US" sz="14400" b="1" i="1" dirty="0" smtClean="0">
                <a:solidFill>
                  <a:schemeClr val="tx1"/>
                </a:solidFill>
              </a:rPr>
              <a:t> a V-a </a:t>
            </a:r>
            <a:r>
              <a:rPr lang="en-US" sz="14400" b="1" i="1" dirty="0" err="1" smtClean="0">
                <a:solidFill>
                  <a:srgbClr val="002060"/>
                </a:solidFill>
              </a:rPr>
              <a:t>Ciotu</a:t>
            </a:r>
            <a:r>
              <a:rPr lang="en-US" sz="14400" b="1" i="1" dirty="0" smtClean="0">
                <a:solidFill>
                  <a:srgbClr val="002060"/>
                </a:solidFill>
              </a:rPr>
              <a:t> </a:t>
            </a:r>
            <a:r>
              <a:rPr lang="en-US" sz="14400" b="1" i="1" dirty="0" err="1" smtClean="0">
                <a:solidFill>
                  <a:srgbClr val="002060"/>
                </a:solidFill>
              </a:rPr>
              <a:t>Nicoleta,IPGimnaziul</a:t>
            </a:r>
            <a:r>
              <a:rPr lang="en-US" sz="14400" b="1" i="1" dirty="0" smtClean="0">
                <a:solidFill>
                  <a:srgbClr val="002060"/>
                </a:solidFill>
              </a:rPr>
              <a:t> Sine</a:t>
            </a:r>
            <a:r>
              <a:rPr lang="ro-RO" sz="14400" b="1" i="1" dirty="0" smtClean="0">
                <a:solidFill>
                  <a:srgbClr val="002060"/>
                </a:solidFill>
              </a:rPr>
              <a:t>ști, r-l Ungheni</a:t>
            </a:r>
            <a:endParaRPr lang="ru-RU" sz="14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 smtClean="0">
                <a:solidFill>
                  <a:srgbClr val="C00000"/>
                </a:solidFill>
              </a:rPr>
              <a:t>Calcule</a:t>
            </a:r>
            <a:endParaRPr lang="ru-RU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4619" cy="3182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989"/>
                <a:gridCol w="1929093"/>
                <a:gridCol w="1214446"/>
                <a:gridCol w="717111"/>
                <a:gridCol w="1070660"/>
                <a:gridCol w="1070660"/>
                <a:gridCol w="1070660"/>
              </a:tblGrid>
              <a:tr h="456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Nr.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Denumirea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Materiale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Aria,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A,m</a:t>
                      </a:r>
                      <a:r>
                        <a:rPr lang="ro-RO" sz="1800" b="0" baseline="30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Cantitatea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Prețul,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lei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Costul</a:t>
                      </a:r>
                      <a:endParaRPr lang="ru-RU" sz="18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6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</a:t>
                      </a:r>
                      <a:endParaRPr lang="ru-RU" sz="18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Acoperirea pereților cu tapet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Tapet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21,74</a:t>
                      </a:r>
                      <a:endParaRPr lang="ru-RU" sz="18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4rulou/10×0,7</a:t>
                      </a:r>
                      <a:endParaRPr lang="ru-RU" sz="18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250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1000</a:t>
                      </a:r>
                      <a:endParaRPr lang="ru-RU" sz="18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394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</a:t>
                      </a:r>
                      <a:endParaRPr lang="ru-RU" sz="18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Acoperirea podelei </a:t>
                      </a:r>
                      <a:endParaRPr lang="ru-RU" sz="18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Linoleum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7,5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7,5 m</a:t>
                      </a:r>
                      <a:r>
                        <a:rPr lang="ro-RO" sz="1800" b="0" baseline="30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8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120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900</a:t>
                      </a:r>
                      <a:endParaRPr lang="ru-RU" sz="18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6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</a:t>
                      </a:r>
                      <a:endParaRPr lang="ru-RU" sz="18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Instalarea baghetei pe conturul podelei</a:t>
                      </a:r>
                      <a:endParaRPr lang="ru-RU" sz="18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Baghete</a:t>
                      </a:r>
                      <a:endParaRPr lang="ru-RU" sz="18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11m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30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330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6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4.</a:t>
                      </a:r>
                      <a:endParaRPr lang="ru-RU" sz="18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Instalarea baghetei pe conturul tavanului</a:t>
                      </a:r>
                      <a:endParaRPr lang="ru-RU" sz="18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Baghete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11m</a:t>
                      </a:r>
                      <a:endParaRPr lang="ru-RU" sz="18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60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660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Total:2890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050" name="Rectangle 2"/>
          <p:cNvSpPr>
            <a:spLocks noChangeArrowheads="1"/>
          </p:cNvSpPr>
          <p:nvPr/>
        </p:nvSpPr>
        <p:spPr bwMode="auto">
          <a:xfrm flipV="1">
            <a:off x="531779" y="4025506"/>
            <a:ext cx="82550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71604" y="4643446"/>
            <a:ext cx="735811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ro-RO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 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=3·2,4=7,2 m</a:t>
            </a:r>
            <a:r>
              <a:rPr lang="ro-RO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, A</a:t>
            </a:r>
            <a:r>
              <a:rPr lang="ro-RO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3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= A</a:t>
            </a:r>
            <a:r>
              <a:rPr lang="ro-RO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=7,2 m</a:t>
            </a:r>
            <a:r>
              <a:rPr lang="ro-RO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endParaRPr lang="ru-RU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ro-RO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=2,5·2,4=6 m</a:t>
            </a:r>
            <a:r>
              <a:rPr lang="ro-RO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, A</a:t>
            </a:r>
            <a:r>
              <a:rPr lang="ro-RO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ferestrei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=1,8·1,5=2,7 m</a:t>
            </a:r>
            <a:r>
              <a:rPr lang="ro-RO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,A</a:t>
            </a:r>
            <a:r>
              <a:rPr lang="ro-RO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 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=6-2,7=3,3  m</a:t>
            </a:r>
            <a:r>
              <a:rPr lang="ro-RO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endParaRPr lang="ru-RU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ro-RO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4 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=A</a:t>
            </a:r>
            <a:r>
              <a:rPr lang="ro-RO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 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=6 m</a:t>
            </a:r>
            <a:r>
              <a:rPr lang="ro-RO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, A</a:t>
            </a:r>
            <a:r>
              <a:rPr lang="ro-RO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ușei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=2m</a:t>
            </a:r>
            <a:r>
              <a:rPr lang="ro-RO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, A</a:t>
            </a:r>
            <a:r>
              <a:rPr lang="ro-RO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4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=6-2=4 m</a:t>
            </a:r>
            <a:r>
              <a:rPr lang="ro-RO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endParaRPr lang="ru-RU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ro-RO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totală 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=7,2 m</a:t>
            </a:r>
            <a:r>
              <a:rPr lang="ro-RO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 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·2 +3,3  m</a:t>
            </a:r>
            <a:r>
              <a:rPr lang="ro-RO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+4 m</a:t>
            </a:r>
            <a:r>
              <a:rPr lang="ro-RO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=21,74 m</a:t>
            </a:r>
            <a:r>
              <a:rPr lang="ro-RO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endParaRPr lang="ru-RU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ro-RO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podelei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=3·2,5=7,5 m</a:t>
            </a:r>
            <a:r>
              <a:rPr lang="ro-RO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 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, P</a:t>
            </a:r>
            <a:r>
              <a:rPr lang="ro-RO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podelei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=P</a:t>
            </a:r>
            <a:r>
              <a:rPr lang="ro-RO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tavanului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=2(3+2,5)=11m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 smtClean="0"/>
              <a:t>Mobilă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half" idx="1"/>
          </p:nvPr>
        </p:nvGraphicFramePr>
        <p:xfrm>
          <a:off x="1571604" y="1785929"/>
          <a:ext cx="3994156" cy="3690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133"/>
                <a:gridCol w="2045638"/>
                <a:gridCol w="1331385"/>
              </a:tblGrid>
              <a:tr h="527278">
                <a:tc>
                  <a:txBody>
                    <a:bodyPr/>
                    <a:lstStyle/>
                    <a:p>
                      <a:r>
                        <a:rPr lang="ro-RO" dirty="0" smtClean="0"/>
                        <a:t>Nr.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Denumirea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Costul,lei</a:t>
                      </a:r>
                      <a:endParaRPr lang="ru-RU" dirty="0"/>
                    </a:p>
                  </a:txBody>
                  <a:tcPr/>
                </a:tc>
              </a:tr>
              <a:tr h="527278">
                <a:tc>
                  <a:txBody>
                    <a:bodyPr/>
                    <a:lstStyle/>
                    <a:p>
                      <a:r>
                        <a:rPr lang="ro-RO" dirty="0" smtClean="0"/>
                        <a:t>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Pat</a:t>
                      </a:r>
                      <a:r>
                        <a:rPr lang="ro-RO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8000</a:t>
                      </a:r>
                      <a:endParaRPr lang="ru-RU" dirty="0"/>
                    </a:p>
                  </a:txBody>
                  <a:tcPr/>
                </a:tc>
              </a:tr>
              <a:tr h="527278">
                <a:tc>
                  <a:txBody>
                    <a:bodyPr/>
                    <a:lstStyle/>
                    <a:p>
                      <a:r>
                        <a:rPr lang="ro-RO" dirty="0" smtClean="0"/>
                        <a:t>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Dulap cu două uși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3500</a:t>
                      </a:r>
                      <a:endParaRPr lang="ru-RU" dirty="0"/>
                    </a:p>
                  </a:txBody>
                  <a:tcPr/>
                </a:tc>
              </a:tr>
              <a:tr h="527278">
                <a:tc>
                  <a:txBody>
                    <a:bodyPr/>
                    <a:lstStyle/>
                    <a:p>
                      <a:r>
                        <a:rPr lang="ro-RO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Masă cu scaun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2500</a:t>
                      </a:r>
                      <a:endParaRPr lang="ru-RU" dirty="0"/>
                    </a:p>
                  </a:txBody>
                  <a:tcPr/>
                </a:tc>
              </a:tr>
              <a:tr h="527278">
                <a:tc>
                  <a:txBody>
                    <a:bodyPr/>
                    <a:lstStyle/>
                    <a:p>
                      <a:r>
                        <a:rPr lang="ro-RO" dirty="0" smtClean="0"/>
                        <a:t>4.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Noptieră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800</a:t>
                      </a:r>
                      <a:endParaRPr lang="ru-RU" dirty="0"/>
                    </a:p>
                  </a:txBody>
                  <a:tcPr/>
                </a:tc>
              </a:tr>
              <a:tr h="527278">
                <a:tc>
                  <a:txBody>
                    <a:bodyPr/>
                    <a:lstStyle/>
                    <a:p>
                      <a:r>
                        <a:rPr lang="ro-RO" dirty="0" smtClean="0"/>
                        <a:t>5.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Bibliotecă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1800</a:t>
                      </a:r>
                      <a:endParaRPr lang="ru-RU" dirty="0"/>
                    </a:p>
                  </a:txBody>
                  <a:tcPr/>
                </a:tc>
              </a:tr>
              <a:tr h="527278">
                <a:tc>
                  <a:txBody>
                    <a:bodyPr/>
                    <a:lstStyle/>
                    <a:p>
                      <a:r>
                        <a:rPr lang="ro-RO" dirty="0" smtClean="0"/>
                        <a:t>6.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Total: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16600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355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910262" y="1785926"/>
            <a:ext cx="3019456" cy="371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Obiectivele proiectului: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o-RO" sz="2400" dirty="0" smtClean="0"/>
              <a:t>Să efectuez măsurări într-o cameră din locuința mea.</a:t>
            </a:r>
          </a:p>
          <a:p>
            <a:pPr>
              <a:buFont typeface="Wingdings" pitchFamily="2" charset="2"/>
              <a:buChar char="v"/>
            </a:pPr>
            <a:r>
              <a:rPr lang="ro-RO" sz="2400" dirty="0" smtClean="0"/>
              <a:t>Să  organizez datele într-un tabel.</a:t>
            </a:r>
          </a:p>
          <a:p>
            <a:pPr>
              <a:buFont typeface="Wingdings" pitchFamily="2" charset="2"/>
              <a:buChar char="v"/>
            </a:pPr>
            <a:r>
              <a:rPr lang="ro-RO" sz="2400" dirty="0" smtClean="0"/>
              <a:t>Să exprim rezultatele în diferite unități de măsură.</a:t>
            </a:r>
          </a:p>
          <a:p>
            <a:pPr>
              <a:buFont typeface="Wingdings" pitchFamily="2" charset="2"/>
              <a:buChar char="v"/>
            </a:pPr>
            <a:r>
              <a:rPr lang="ro-RO" sz="2400" dirty="0" smtClean="0"/>
              <a:t>Să planific o listă de activități pentru reparații.</a:t>
            </a:r>
          </a:p>
          <a:p>
            <a:pPr>
              <a:buFont typeface="Wingdings" pitchFamily="2" charset="2"/>
              <a:buChar char="v"/>
            </a:pPr>
            <a:r>
              <a:rPr lang="ro-RO" sz="2400" dirty="0" smtClean="0"/>
              <a:t>Să mă informez despre materialele necesare pentru reparația planificată.</a:t>
            </a:r>
          </a:p>
          <a:p>
            <a:pPr>
              <a:buFont typeface="Wingdings" pitchFamily="2" charset="2"/>
              <a:buChar char="v"/>
            </a:pPr>
            <a:r>
              <a:rPr lang="ro-RO" sz="2400" dirty="0" smtClean="0"/>
              <a:t>Să realizez o schiță a camerei.</a:t>
            </a:r>
          </a:p>
          <a:p>
            <a:pPr>
              <a:buFont typeface="Wingdings" pitchFamily="2" charset="2"/>
              <a:buChar char="v"/>
            </a:pPr>
            <a:r>
              <a:rPr lang="ro-RO" sz="2400" dirty="0" smtClean="0"/>
              <a:t>Să efectuez calcule și să determin cantitățile de materiale necesare.</a:t>
            </a:r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o-RO" dirty="0" smtClean="0"/>
              <a:t>Planul de desfășurare a proiectului: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Font typeface="Wingdings" pitchFamily="2" charset="2"/>
              <a:buChar char="Ø"/>
            </a:pPr>
            <a:r>
              <a:rPr lang="ro-RO" sz="2000" dirty="0" smtClean="0">
                <a:solidFill>
                  <a:srgbClr val="C00000"/>
                </a:solidFill>
              </a:rPr>
              <a:t>Etapa I</a:t>
            </a:r>
          </a:p>
          <a:p>
            <a:pPr>
              <a:buNone/>
            </a:pPr>
            <a:r>
              <a:rPr lang="ro-RO" sz="2000" dirty="0" smtClean="0"/>
              <a:t>Alegerea subiectului.</a:t>
            </a:r>
          </a:p>
          <a:p>
            <a:pPr>
              <a:buNone/>
            </a:pPr>
            <a:r>
              <a:rPr lang="ro-RO" sz="2000" dirty="0" smtClean="0"/>
              <a:t>Discuție cu eleva implicată în realizarea proiectului.</a:t>
            </a:r>
          </a:p>
          <a:p>
            <a:pPr algn="ctr">
              <a:buFont typeface="Wingdings" pitchFamily="2" charset="2"/>
              <a:buChar char="Ø"/>
            </a:pPr>
            <a:r>
              <a:rPr lang="ro-RO" sz="2000" dirty="0" smtClean="0">
                <a:solidFill>
                  <a:srgbClr val="C00000"/>
                </a:solidFill>
              </a:rPr>
              <a:t>Etapa II</a:t>
            </a:r>
          </a:p>
          <a:p>
            <a:pPr>
              <a:buNone/>
            </a:pPr>
            <a:r>
              <a:rPr lang="ro-RO" sz="2000" dirty="0" smtClean="0"/>
              <a:t>Activitatea de documentare și investigare.</a:t>
            </a:r>
          </a:p>
          <a:p>
            <a:pPr>
              <a:buNone/>
            </a:pPr>
            <a:r>
              <a:rPr lang="ro-RO" sz="2000" dirty="0" smtClean="0"/>
              <a:t>Integrarea activităților din cadrul proiectului.</a:t>
            </a:r>
          </a:p>
          <a:p>
            <a:pPr>
              <a:buNone/>
            </a:pPr>
            <a:r>
              <a:rPr lang="ro-RO" sz="2000" dirty="0" smtClean="0"/>
              <a:t>Pregătirea produsului</a:t>
            </a:r>
          </a:p>
          <a:p>
            <a:pPr algn="ctr">
              <a:buFont typeface="Wingdings" pitchFamily="2" charset="2"/>
              <a:buChar char="Ø"/>
            </a:pPr>
            <a:r>
              <a:rPr lang="ro-RO" sz="2000" dirty="0" smtClean="0">
                <a:solidFill>
                  <a:srgbClr val="C00000"/>
                </a:solidFill>
              </a:rPr>
              <a:t>Etapa III</a:t>
            </a:r>
          </a:p>
          <a:p>
            <a:pPr>
              <a:buNone/>
            </a:pPr>
            <a:r>
              <a:rPr lang="ro-RO" sz="2000" dirty="0" smtClean="0"/>
              <a:t>Prezentarea produsului</a:t>
            </a:r>
          </a:p>
          <a:p>
            <a:pPr algn="ctr">
              <a:buFont typeface="Wingdings" pitchFamily="2" charset="2"/>
              <a:buChar char="Ø"/>
            </a:pPr>
            <a:r>
              <a:rPr lang="ro-RO" sz="2000" dirty="0" smtClean="0">
                <a:solidFill>
                  <a:srgbClr val="C00000"/>
                </a:solidFill>
              </a:rPr>
              <a:t>Etapa IV</a:t>
            </a:r>
          </a:p>
          <a:p>
            <a:pPr>
              <a:buNone/>
            </a:pPr>
            <a:r>
              <a:rPr lang="ro-RO" sz="2000" dirty="0" smtClean="0"/>
              <a:t>Evaluarea proiectului.</a:t>
            </a:r>
          </a:p>
          <a:p>
            <a:pPr>
              <a:buNone/>
            </a:pPr>
            <a:r>
              <a:rPr lang="ro-RO" sz="2000" dirty="0" smtClean="0"/>
              <a:t>Reflecții</a:t>
            </a:r>
          </a:p>
          <a:p>
            <a:pPr>
              <a:buNone/>
            </a:pPr>
            <a:endParaRPr lang="ro-RO" sz="20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582726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C00000"/>
                </a:solidFill>
                <a:effectLst/>
              </a:rPr>
              <a:t>“</a:t>
            </a:r>
            <a:r>
              <a:rPr lang="vi-VN" sz="3600" dirty="0" smtClean="0">
                <a:solidFill>
                  <a:srgbClr val="C00000"/>
                </a:solidFill>
                <a:effectLst/>
              </a:rPr>
              <a:t>Casa ta este locul unde tu</a:t>
            </a:r>
            <a:r>
              <a:rPr lang="en-US" sz="3600" dirty="0" smtClean="0">
                <a:solidFill>
                  <a:srgbClr val="C00000"/>
                </a:solidFill>
                <a:effectLst/>
              </a:rPr>
              <a:t/>
            </a:r>
            <a:br>
              <a:rPr lang="en-US" sz="3600" dirty="0" smtClean="0">
                <a:solidFill>
                  <a:srgbClr val="C00000"/>
                </a:solidFill>
                <a:effectLst/>
              </a:rPr>
            </a:br>
            <a:r>
              <a:rPr lang="en-US" sz="3600" dirty="0" smtClean="0">
                <a:solidFill>
                  <a:srgbClr val="C00000"/>
                </a:solidFill>
                <a:effectLst/>
              </a:rPr>
              <a:t>        </a:t>
            </a:r>
            <a:r>
              <a:rPr lang="vi-VN" sz="3600" dirty="0" smtClean="0">
                <a:solidFill>
                  <a:srgbClr val="C00000"/>
                </a:solidFill>
                <a:effectLst/>
              </a:rPr>
              <a:t> prosperi, unde trăiești bine</a:t>
            </a:r>
            <a:r>
              <a:rPr lang="en-US" sz="3600" dirty="0" smtClean="0">
                <a:solidFill>
                  <a:srgbClr val="C00000"/>
                </a:solidFill>
                <a:effectLst/>
              </a:rPr>
              <a:t>”</a:t>
            </a:r>
            <a:r>
              <a:rPr lang="vi-VN" sz="3600" dirty="0" smtClean="0">
                <a:solidFill>
                  <a:srgbClr val="C00000"/>
                </a:solidFill>
                <a:effectLst/>
              </a:rPr>
              <a:t>.</a:t>
            </a:r>
            <a:br>
              <a:rPr lang="vi-VN" sz="3600" dirty="0" smtClean="0">
                <a:solidFill>
                  <a:srgbClr val="C00000"/>
                </a:solidFill>
                <a:effectLst/>
              </a:rPr>
            </a:br>
            <a:r>
              <a:rPr lang="en-US" sz="3600" dirty="0" smtClean="0">
                <a:solidFill>
                  <a:srgbClr val="C00000"/>
                </a:solidFill>
                <a:effectLst/>
              </a:rPr>
              <a:t>                       (</a:t>
            </a:r>
            <a:r>
              <a:rPr lang="vi-VN" sz="3600" dirty="0" smtClean="0">
                <a:solidFill>
                  <a:srgbClr val="C00000"/>
                </a:solidFill>
              </a:rPr>
              <a:t>Aristophanes</a:t>
            </a:r>
            <a:r>
              <a:rPr lang="en-US" sz="3600" dirty="0" smtClean="0">
                <a:solidFill>
                  <a:srgbClr val="C00000"/>
                </a:solidFill>
              </a:rPr>
              <a:t>)</a:t>
            </a:r>
            <a:endParaRPr lang="ru-RU" sz="3600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35100" y="1853891"/>
            <a:ext cx="7499350" cy="3988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100" dirty="0" smtClean="0"/>
              <a:t/>
            </a:r>
            <a:br>
              <a:rPr lang="it-IT" sz="3100" dirty="0" smtClean="0"/>
            </a:br>
            <a:r>
              <a:rPr lang="it-IT" sz="3100" dirty="0" smtClean="0"/>
              <a:t>Poezia : </a:t>
            </a:r>
            <a:r>
              <a:rPr lang="it-IT" sz="3100" dirty="0" smtClean="0">
                <a:solidFill>
                  <a:srgbClr val="C00000"/>
                </a:solidFill>
              </a:rPr>
              <a:t>„Bine e la noi acasă</a:t>
            </a:r>
            <a:r>
              <a:rPr lang="it-IT" sz="3100" dirty="0" smtClean="0"/>
              <a:t>”</a:t>
            </a:r>
            <a:br>
              <a:rPr lang="it-IT" sz="3100" dirty="0" smtClean="0"/>
            </a:br>
            <a:r>
              <a:rPr lang="it-IT" sz="3100" dirty="0" smtClean="0"/>
              <a:t>                         de Emilia Căldăraru</a:t>
            </a:r>
            <a:r>
              <a:rPr lang="it-IT" dirty="0" smtClean="0"/>
              <a:t/>
            </a:r>
            <a:br>
              <a:rPr lang="it-IT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   </a:t>
            </a:r>
            <a:r>
              <a:rPr lang="vi-VN" dirty="0" smtClean="0"/>
              <a:t>Bine e la noi acasă!</a:t>
            </a:r>
            <a:br>
              <a:rPr lang="vi-VN" dirty="0" smtClean="0"/>
            </a:br>
            <a:r>
              <a:rPr lang="vi-VN" dirty="0" smtClean="0"/>
              <a:t>Nu e lume mai frumoasă</a:t>
            </a:r>
            <a:br>
              <a:rPr lang="vi-VN" dirty="0" smtClean="0"/>
            </a:br>
            <a:r>
              <a:rPr lang="vi-VN" dirty="0" smtClean="0"/>
              <a:t>Cum e cuibul părintesc,</a:t>
            </a:r>
            <a:br>
              <a:rPr lang="vi-VN" dirty="0" smtClean="0"/>
            </a:br>
            <a:r>
              <a:rPr lang="vi-VN" dirty="0" smtClean="0"/>
              <a:t>Unde eu trăiesc și cresc.</a:t>
            </a:r>
            <a:br>
              <a:rPr lang="vi-VN" dirty="0" smtClean="0"/>
            </a:br>
            <a:r>
              <a:rPr lang="vi-VN" dirty="0" smtClean="0"/>
              <a:t>Tata, mama și bunici</a:t>
            </a:r>
            <a:r>
              <a:rPr lang="en-US" dirty="0" err="1" smtClean="0"/>
              <a:t>i</a:t>
            </a:r>
            <a:r>
              <a:rPr lang="vi-VN" dirty="0" smtClean="0"/>
              <a:t>,</a:t>
            </a:r>
            <a:br>
              <a:rPr lang="vi-VN" dirty="0" smtClean="0"/>
            </a:br>
            <a:r>
              <a:rPr lang="vi-VN" dirty="0" smtClean="0"/>
              <a:t>Eu și frățiorii mici,</a:t>
            </a:r>
            <a:br>
              <a:rPr lang="vi-VN" dirty="0" smtClean="0"/>
            </a:br>
            <a:r>
              <a:rPr lang="vi-VN" dirty="0" smtClean="0"/>
              <a:t>Toți, aici, suntem uniți,</a:t>
            </a:r>
            <a:br>
              <a:rPr lang="vi-VN" dirty="0" smtClean="0"/>
            </a:br>
            <a:r>
              <a:rPr lang="vi-VN" dirty="0" smtClean="0"/>
              <a:t>Bucuroși și fericiți!</a:t>
            </a:r>
            <a:br>
              <a:rPr lang="vi-VN" dirty="0" smtClean="0"/>
            </a:br>
            <a:r>
              <a:rPr lang="vi-VN" dirty="0" smtClean="0"/>
              <a:t>Casa mea și-n somn o știu,</a:t>
            </a:r>
            <a:br>
              <a:rPr lang="vi-VN" dirty="0" smtClean="0"/>
            </a:br>
            <a:r>
              <a:rPr lang="vi-VN" dirty="0" smtClean="0"/>
              <a:t>Orice colț pot să-l descriu.</a:t>
            </a:r>
            <a:br>
              <a:rPr lang="vi-VN" dirty="0" smtClean="0"/>
            </a:br>
            <a:r>
              <a:rPr lang="vi-VN" dirty="0" smtClean="0"/>
              <a:t>Când pășesc al casei prag,</a:t>
            </a:r>
            <a:br>
              <a:rPr lang="vi-VN" dirty="0" smtClean="0"/>
            </a:br>
            <a:r>
              <a:rPr lang="vi-VN" dirty="0" smtClean="0"/>
              <a:t>Tot ce vad în ea mi-e drag.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 smtClean="0">
                <a:solidFill>
                  <a:srgbClr val="C00000"/>
                </a:solidFill>
              </a:rPr>
              <a:t>Schița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5" name="Содержимое 4" descr="C:\Users\user\Desktop\STEM STEAM\schita.pn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0233" y="1357298"/>
            <a:ext cx="6552000" cy="5040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9" y="428604"/>
            <a:ext cx="7572428" cy="6215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M</a:t>
            </a:r>
            <a:r>
              <a:rPr lang="ro-RO" dirty="0" smtClean="0">
                <a:solidFill>
                  <a:srgbClr val="C00000"/>
                </a:solidFill>
              </a:rPr>
              <a:t>ă</a:t>
            </a:r>
            <a:r>
              <a:rPr lang="en-US" dirty="0" err="1" smtClean="0">
                <a:solidFill>
                  <a:srgbClr val="C00000"/>
                </a:solidFill>
              </a:rPr>
              <a:t>sur</a:t>
            </a:r>
            <a:r>
              <a:rPr lang="ro-RO" dirty="0" smtClean="0">
                <a:solidFill>
                  <a:srgbClr val="C00000"/>
                </a:solidFill>
              </a:rPr>
              <a:t>ă</a:t>
            </a:r>
            <a:r>
              <a:rPr lang="en-US" dirty="0" err="1" smtClean="0">
                <a:solidFill>
                  <a:srgbClr val="C00000"/>
                </a:solidFill>
              </a:rPr>
              <a:t>ri</a:t>
            </a:r>
            <a:endParaRPr lang="ru-RU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6994552" cy="45015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8703"/>
                <a:gridCol w="2050757"/>
                <a:gridCol w="1980041"/>
                <a:gridCol w="2475051"/>
              </a:tblGrid>
              <a:tr h="5483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Nr.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Denumirea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Lungimea,L</a:t>
                      </a:r>
                      <a:endParaRPr lang="ru-RU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Lățimea,l</a:t>
                      </a:r>
                      <a:endParaRPr lang="ru-RU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483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</a:t>
                      </a:r>
                      <a:endParaRPr lang="ru-RU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Perete</a:t>
                      </a:r>
                      <a:r>
                        <a:rPr lang="en-US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1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 m/30dm/300cm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2,4 m/24dm/240cm</a:t>
                      </a:r>
                      <a:endParaRPr lang="ru-RU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483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</a:t>
                      </a:r>
                      <a:endParaRPr lang="ru-RU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Perete</a:t>
                      </a:r>
                      <a:r>
                        <a:rPr lang="en-US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2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2,5 m/25dm/250cm</a:t>
                      </a:r>
                      <a:endParaRPr lang="ru-RU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2,4 m/24dm/240cm</a:t>
                      </a:r>
                      <a:endParaRPr lang="ru-RU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483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</a:t>
                      </a:r>
                      <a:endParaRPr lang="ru-RU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Perete</a:t>
                      </a:r>
                      <a:r>
                        <a:rPr lang="en-US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3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 m/30dm/300cm</a:t>
                      </a:r>
                      <a:endParaRPr lang="ru-RU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2,4 m/24dm/240cm</a:t>
                      </a:r>
                      <a:endParaRPr lang="ru-RU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483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4.</a:t>
                      </a:r>
                      <a:endParaRPr lang="ru-RU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Perete</a:t>
                      </a:r>
                      <a:r>
                        <a:rPr lang="en-US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4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2,5 m/25dm/250cm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2,4 m/24dm/240cm</a:t>
                      </a:r>
                      <a:endParaRPr lang="ru-RU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483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5.</a:t>
                      </a:r>
                      <a:endParaRPr lang="ru-RU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U</a:t>
                      </a:r>
                      <a:r>
                        <a:rPr lang="ro-RO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șa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m/20dm/200cm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1m/10dm/100cm</a:t>
                      </a:r>
                      <a:endParaRPr lang="ru-RU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483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6.</a:t>
                      </a:r>
                      <a:endParaRPr lang="ru-RU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Fereastra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1,8 m/18dm/180cm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1,5m/15dm/150cm</a:t>
                      </a:r>
                      <a:endParaRPr lang="en-US" sz="18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483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7.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Podeua</a:t>
                      </a:r>
                      <a:r>
                        <a:rPr lang="en-US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en-US" sz="1800" b="1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tavanul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 m/30dm/300cm</a:t>
                      </a:r>
                      <a:endParaRPr lang="ru-RU" sz="18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2,5 m/25dm/250cm</a:t>
                      </a:r>
                      <a:endParaRPr lang="ru-RU" sz="18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 smtClean="0">
                <a:solidFill>
                  <a:srgbClr val="C00000"/>
                </a:solidFill>
              </a:rPr>
              <a:t>Activități pentru reparații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o-RO" dirty="0" smtClean="0"/>
              <a:t>1.Acoperirea </a:t>
            </a:r>
            <a:r>
              <a:rPr lang="ro-RO" dirty="0" smtClean="0"/>
              <a:t>pereților cu </a:t>
            </a:r>
            <a:r>
              <a:rPr lang="ro-RO" dirty="0" smtClean="0"/>
              <a:t>tapet.</a:t>
            </a:r>
            <a:endParaRPr lang="ru-RU" dirty="0" smtClean="0"/>
          </a:p>
          <a:p>
            <a:r>
              <a:rPr lang="ro-RO" dirty="0" smtClean="0"/>
              <a:t>2.Acoperirea </a:t>
            </a:r>
            <a:r>
              <a:rPr lang="ro-RO" dirty="0" smtClean="0"/>
              <a:t>podelei cu </a:t>
            </a:r>
            <a:r>
              <a:rPr lang="ro-RO" dirty="0" smtClean="0"/>
              <a:t>linoleum.</a:t>
            </a:r>
            <a:endParaRPr lang="ru-RU" dirty="0" smtClean="0"/>
          </a:p>
          <a:p>
            <a:r>
              <a:rPr lang="ro-RO" dirty="0" smtClean="0"/>
              <a:t>3.Instalarea </a:t>
            </a:r>
            <a:r>
              <a:rPr lang="ro-RO" dirty="0" smtClean="0"/>
              <a:t>baghetei pe conturul </a:t>
            </a:r>
            <a:r>
              <a:rPr lang="ro-RO" dirty="0" smtClean="0"/>
              <a:t>podelei.</a:t>
            </a:r>
            <a:endParaRPr lang="ru-RU" dirty="0" smtClean="0"/>
          </a:p>
          <a:p>
            <a:r>
              <a:rPr lang="ro-RO" dirty="0" smtClean="0"/>
              <a:t>4.Instalarea </a:t>
            </a:r>
            <a:r>
              <a:rPr lang="ro-RO" dirty="0" smtClean="0"/>
              <a:t>baghetei pe conturul </a:t>
            </a:r>
            <a:r>
              <a:rPr lang="ro-RO" dirty="0" smtClean="0"/>
              <a:t>tavanului.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228</TotalTime>
  <Words>377</Words>
  <Application>Microsoft Office PowerPoint</Application>
  <PresentationFormat>Экран (4:3)</PresentationFormat>
  <Paragraphs>135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Proiect STEAM:</vt:lpstr>
      <vt:lpstr>Obiectivele proiectului:</vt:lpstr>
      <vt:lpstr>Planul de desfășurare a proiectului:</vt:lpstr>
      <vt:lpstr>“Casa ta este locul unde tu          prosperi, unde trăiești bine”.                        (Aristophanes)</vt:lpstr>
      <vt:lpstr> Poezia : „Bine e la noi acasă”                          de Emilia Căldăraru </vt:lpstr>
      <vt:lpstr>Schița</vt:lpstr>
      <vt:lpstr>Слайд 7</vt:lpstr>
      <vt:lpstr>Măsurări</vt:lpstr>
      <vt:lpstr>Activități pentru reparații</vt:lpstr>
      <vt:lpstr>Calcule</vt:lpstr>
      <vt:lpstr>Mobilă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Proiect STEAM</dc:title>
  <dc:creator>user</dc:creator>
  <cp:lastModifiedBy>user</cp:lastModifiedBy>
  <cp:revision>21</cp:revision>
  <dcterms:created xsi:type="dcterms:W3CDTF">2021-10-16T14:39:36Z</dcterms:created>
  <dcterms:modified xsi:type="dcterms:W3CDTF">2021-10-17T12:40:54Z</dcterms:modified>
</cp:coreProperties>
</file>