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69" r:id="rId1"/>
  </p:sldMasterIdLst>
  <p:notesMasterIdLst>
    <p:notesMasterId r:id="rId30"/>
  </p:notesMasterIdLst>
  <p:handoutMasterIdLst>
    <p:handoutMasterId r:id="rId31"/>
  </p:handoutMasterIdLst>
  <p:sldIdLst>
    <p:sldId id="908" r:id="rId2"/>
    <p:sldId id="836" r:id="rId3"/>
    <p:sldId id="257" r:id="rId4"/>
    <p:sldId id="778" r:id="rId5"/>
    <p:sldId id="838" r:id="rId6"/>
    <p:sldId id="901" r:id="rId7"/>
    <p:sldId id="828" r:id="rId8"/>
    <p:sldId id="903" r:id="rId9"/>
    <p:sldId id="891" r:id="rId10"/>
    <p:sldId id="892" r:id="rId11"/>
    <p:sldId id="893" r:id="rId12"/>
    <p:sldId id="894" r:id="rId13"/>
    <p:sldId id="895" r:id="rId14"/>
    <p:sldId id="896" r:id="rId15"/>
    <p:sldId id="897" r:id="rId16"/>
    <p:sldId id="898" r:id="rId17"/>
    <p:sldId id="882" r:id="rId18"/>
    <p:sldId id="904" r:id="rId19"/>
    <p:sldId id="883" r:id="rId20"/>
    <p:sldId id="905" r:id="rId21"/>
    <p:sldId id="884" r:id="rId22"/>
    <p:sldId id="906" r:id="rId23"/>
    <p:sldId id="886" r:id="rId24"/>
    <p:sldId id="829" r:id="rId25"/>
    <p:sldId id="887" r:id="rId26"/>
    <p:sldId id="754" r:id="rId27"/>
    <p:sldId id="907" r:id="rId28"/>
    <p:sldId id="876" r:id="rId29"/>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Fără stil, grilă tabel">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 mediu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5A3D4-249C-431F-BC0D-95B3B83248E0}"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o-RO"/>
        </a:p>
      </dgm:t>
    </dgm:pt>
    <dgm:pt modelId="{0A4D920B-B2A9-4462-B38F-1417AE1BB18F}">
      <dgm:prSet custT="1"/>
      <dgm:spPr/>
      <dgm:t>
        <a:bodyPr/>
        <a:lstStyle/>
        <a:p>
          <a:pPr algn="just">
            <a:buFont typeface="Times New Roman" panose="02020603050405020304" pitchFamily="18" charset="0"/>
            <a:buNone/>
          </a:pPr>
          <a:r>
            <a:rPr lang="ro-RO" sz="2000" dirty="0">
              <a:latin typeface="Times New Roman" panose="02020603050405020304" pitchFamily="18" charset="0"/>
              <a:cs typeface="Times New Roman" panose="02020603050405020304" pitchFamily="18" charset="0"/>
            </a:rPr>
            <a:t>Să cunoască instrumente digitale utile în procesul de predare-evaluare, ținând cont de caracteristicile elevilor cu dificultăți de învățare, întârziere/dizabilitate intelectuală/ dificultăți severe de învățare, tulburări afective și de comportament.</a:t>
          </a:r>
        </a:p>
      </dgm:t>
    </dgm:pt>
    <dgm:pt modelId="{BA0EEA69-8108-4CD8-8BA1-56F55E1ECA76}" type="parTrans" cxnId="{B0AD85B4-1756-47B7-9DE0-F634ECE55085}">
      <dgm:prSet/>
      <dgm:spPr/>
      <dgm:t>
        <a:bodyPr/>
        <a:lstStyle/>
        <a:p>
          <a:endParaRPr lang="ro-RO"/>
        </a:p>
      </dgm:t>
    </dgm:pt>
    <dgm:pt modelId="{53402BFE-589E-4962-8A05-40EA1D56AA26}" type="sibTrans" cxnId="{B0AD85B4-1756-47B7-9DE0-F634ECE55085}">
      <dgm:prSet/>
      <dgm:spPr/>
      <dgm:t>
        <a:bodyPr/>
        <a:lstStyle/>
        <a:p>
          <a:endParaRPr lang="ro-RO"/>
        </a:p>
      </dgm:t>
    </dgm:pt>
    <dgm:pt modelId="{6710FD7C-4A54-4485-AD23-C608A4EC2218}">
      <dgm:prSet custT="1"/>
      <dgm:spPr/>
      <dgm:t>
        <a:bodyPr/>
        <a:lstStyle/>
        <a:p>
          <a:pPr algn="just">
            <a:buFont typeface="Times New Roman" panose="02020603050405020304" pitchFamily="18" charset="0"/>
            <a:buNone/>
          </a:pPr>
          <a:r>
            <a:rPr lang="ro-RO" sz="2000" dirty="0">
              <a:latin typeface="Times New Roman" panose="02020603050405020304" pitchFamily="18" charset="0"/>
              <a:cs typeface="Times New Roman" panose="02020603050405020304" pitchFamily="18" charset="0"/>
            </a:rPr>
            <a:t>Să exerseze un instrument digital util în procesul de predare-evaluare pentru elevii cu dificultăți de învățare, întârziere/dizabilitate intelectuală/dificultăți severe de învățare, tulburări afective și de comportament.</a:t>
          </a:r>
        </a:p>
      </dgm:t>
    </dgm:pt>
    <dgm:pt modelId="{A66C317C-46C8-49FF-896A-02B2301204FA}" type="parTrans" cxnId="{1ADA302D-BBF1-4591-A3FC-FC7426963DC5}">
      <dgm:prSet/>
      <dgm:spPr/>
      <dgm:t>
        <a:bodyPr/>
        <a:lstStyle/>
        <a:p>
          <a:endParaRPr lang="ro-RO"/>
        </a:p>
      </dgm:t>
    </dgm:pt>
    <dgm:pt modelId="{51B3E16E-5DD6-4874-9AB5-0F6129FA07E2}" type="sibTrans" cxnId="{1ADA302D-BBF1-4591-A3FC-FC7426963DC5}">
      <dgm:prSet/>
      <dgm:spPr/>
      <dgm:t>
        <a:bodyPr/>
        <a:lstStyle/>
        <a:p>
          <a:endParaRPr lang="ro-RO"/>
        </a:p>
      </dgm:t>
    </dgm:pt>
    <dgm:pt modelId="{891FB014-0479-46DD-A5F9-F817FA5B2FBA}">
      <dgm:prSet custT="1"/>
      <dgm:spPr/>
      <dgm:t>
        <a:bodyPr/>
        <a:lstStyle/>
        <a:p>
          <a:pPr algn="just">
            <a:buFont typeface="Times New Roman" panose="02020603050405020304" pitchFamily="18" charset="0"/>
            <a:buNone/>
          </a:pPr>
          <a:r>
            <a:rPr lang="ro-RO" sz="2000" dirty="0">
              <a:latin typeface="Times New Roman" panose="02020603050405020304" pitchFamily="18" charset="0"/>
              <a:cs typeface="Times New Roman" panose="02020603050405020304" pitchFamily="18" charset="0"/>
            </a:rPr>
            <a:t>Să cunoască strategii de lucru în procesul de predare-evaluare cu elevii cu dificultăți de învățare, întârziere/dizabilitate intelectuală/dificultăți severe de învățare, tulburări afective și de comportament.</a:t>
          </a:r>
        </a:p>
      </dgm:t>
    </dgm:pt>
    <dgm:pt modelId="{B22F3CA9-5D09-479E-8588-38B507539CAE}" type="parTrans" cxnId="{CE6BD32B-1480-4835-B478-F2CB4433C49A}">
      <dgm:prSet/>
      <dgm:spPr/>
      <dgm:t>
        <a:bodyPr/>
        <a:lstStyle/>
        <a:p>
          <a:endParaRPr lang="ro-RO"/>
        </a:p>
      </dgm:t>
    </dgm:pt>
    <dgm:pt modelId="{2EB2B8C8-677A-48FC-8DC9-CDB96D67DF31}" type="sibTrans" cxnId="{CE6BD32B-1480-4835-B478-F2CB4433C49A}">
      <dgm:prSet/>
      <dgm:spPr/>
      <dgm:t>
        <a:bodyPr/>
        <a:lstStyle/>
        <a:p>
          <a:endParaRPr lang="ro-RO"/>
        </a:p>
      </dgm:t>
    </dgm:pt>
    <dgm:pt modelId="{6CD2DD72-58FA-4767-810F-846DA7A5C1FC}" type="pres">
      <dgm:prSet presAssocID="{9FD5A3D4-249C-431F-BC0D-95B3B83248E0}" presName="Name0" presStyleCnt="0">
        <dgm:presLayoutVars>
          <dgm:chMax val="7"/>
          <dgm:chPref val="7"/>
          <dgm:dir/>
        </dgm:presLayoutVars>
      </dgm:prSet>
      <dgm:spPr/>
      <dgm:t>
        <a:bodyPr/>
        <a:lstStyle/>
        <a:p>
          <a:endParaRPr lang="ru-RU"/>
        </a:p>
      </dgm:t>
    </dgm:pt>
    <dgm:pt modelId="{7DE5197A-B9BF-41C0-94BF-431D32374941}" type="pres">
      <dgm:prSet presAssocID="{9FD5A3D4-249C-431F-BC0D-95B3B83248E0}" presName="Name1" presStyleCnt="0"/>
      <dgm:spPr/>
    </dgm:pt>
    <dgm:pt modelId="{C8839B36-5057-4E66-82CB-0E1251F58A6C}" type="pres">
      <dgm:prSet presAssocID="{9FD5A3D4-249C-431F-BC0D-95B3B83248E0}" presName="cycle" presStyleCnt="0"/>
      <dgm:spPr/>
    </dgm:pt>
    <dgm:pt modelId="{CD6796BE-7A40-47B9-A508-7AE8CA8C651D}" type="pres">
      <dgm:prSet presAssocID="{9FD5A3D4-249C-431F-BC0D-95B3B83248E0}" presName="srcNode" presStyleLbl="node1" presStyleIdx="0" presStyleCnt="3"/>
      <dgm:spPr/>
    </dgm:pt>
    <dgm:pt modelId="{640A7330-0DFE-44A6-8EE2-BC8508B7FF65}" type="pres">
      <dgm:prSet presAssocID="{9FD5A3D4-249C-431F-BC0D-95B3B83248E0}" presName="conn" presStyleLbl="parChTrans1D2" presStyleIdx="0" presStyleCnt="1"/>
      <dgm:spPr/>
      <dgm:t>
        <a:bodyPr/>
        <a:lstStyle/>
        <a:p>
          <a:endParaRPr lang="ru-RU"/>
        </a:p>
      </dgm:t>
    </dgm:pt>
    <dgm:pt modelId="{BAD220CD-A92F-4288-A461-404BE376FDA9}" type="pres">
      <dgm:prSet presAssocID="{9FD5A3D4-249C-431F-BC0D-95B3B83248E0}" presName="extraNode" presStyleLbl="node1" presStyleIdx="0" presStyleCnt="3"/>
      <dgm:spPr/>
    </dgm:pt>
    <dgm:pt modelId="{141ECD58-74CF-43D4-B05B-E83DAE988117}" type="pres">
      <dgm:prSet presAssocID="{9FD5A3D4-249C-431F-BC0D-95B3B83248E0}" presName="dstNode" presStyleLbl="node1" presStyleIdx="0" presStyleCnt="3"/>
      <dgm:spPr/>
    </dgm:pt>
    <dgm:pt modelId="{EC0A944C-A0FD-4C98-8627-5F9135348F91}" type="pres">
      <dgm:prSet presAssocID="{0A4D920B-B2A9-4462-B38F-1417AE1BB18F}" presName="text_1" presStyleLbl="node1" presStyleIdx="0" presStyleCnt="3">
        <dgm:presLayoutVars>
          <dgm:bulletEnabled val="1"/>
        </dgm:presLayoutVars>
      </dgm:prSet>
      <dgm:spPr/>
      <dgm:t>
        <a:bodyPr/>
        <a:lstStyle/>
        <a:p>
          <a:endParaRPr lang="ru-RU"/>
        </a:p>
      </dgm:t>
    </dgm:pt>
    <dgm:pt modelId="{722C4A71-BC3D-4B92-A68D-DE379F460E03}" type="pres">
      <dgm:prSet presAssocID="{0A4D920B-B2A9-4462-B38F-1417AE1BB18F}" presName="accent_1" presStyleCnt="0"/>
      <dgm:spPr/>
    </dgm:pt>
    <dgm:pt modelId="{237A515A-1599-48B7-8545-68D870E20128}" type="pres">
      <dgm:prSet presAssocID="{0A4D920B-B2A9-4462-B38F-1417AE1BB18F}" presName="accentRepeatNode" presStyleLbl="solidFgAcc1" presStyleIdx="0" presStyleCnt="3"/>
      <dgm:spPr/>
    </dgm:pt>
    <dgm:pt modelId="{E14006B5-D994-479A-B15B-97A1A31C5183}" type="pres">
      <dgm:prSet presAssocID="{6710FD7C-4A54-4485-AD23-C608A4EC2218}" presName="text_2" presStyleLbl="node1" presStyleIdx="1" presStyleCnt="3">
        <dgm:presLayoutVars>
          <dgm:bulletEnabled val="1"/>
        </dgm:presLayoutVars>
      </dgm:prSet>
      <dgm:spPr/>
      <dgm:t>
        <a:bodyPr/>
        <a:lstStyle/>
        <a:p>
          <a:endParaRPr lang="ru-RU"/>
        </a:p>
      </dgm:t>
    </dgm:pt>
    <dgm:pt modelId="{0984E374-7B36-4321-81FF-A11D22468BA9}" type="pres">
      <dgm:prSet presAssocID="{6710FD7C-4A54-4485-AD23-C608A4EC2218}" presName="accent_2" presStyleCnt="0"/>
      <dgm:spPr/>
    </dgm:pt>
    <dgm:pt modelId="{9BFFC3D7-E533-45A9-B532-F5AC43EE260F}" type="pres">
      <dgm:prSet presAssocID="{6710FD7C-4A54-4485-AD23-C608A4EC2218}" presName="accentRepeatNode" presStyleLbl="solidFgAcc1" presStyleIdx="1" presStyleCnt="3"/>
      <dgm:spPr/>
    </dgm:pt>
    <dgm:pt modelId="{7270D2C1-0D3B-428D-98A3-AC5D426D7E36}" type="pres">
      <dgm:prSet presAssocID="{891FB014-0479-46DD-A5F9-F817FA5B2FBA}" presName="text_3" presStyleLbl="node1" presStyleIdx="2" presStyleCnt="3">
        <dgm:presLayoutVars>
          <dgm:bulletEnabled val="1"/>
        </dgm:presLayoutVars>
      </dgm:prSet>
      <dgm:spPr/>
      <dgm:t>
        <a:bodyPr/>
        <a:lstStyle/>
        <a:p>
          <a:endParaRPr lang="ru-RU"/>
        </a:p>
      </dgm:t>
    </dgm:pt>
    <dgm:pt modelId="{C50EC378-5F4B-434A-AABE-E6FBBB1D84A7}" type="pres">
      <dgm:prSet presAssocID="{891FB014-0479-46DD-A5F9-F817FA5B2FBA}" presName="accent_3" presStyleCnt="0"/>
      <dgm:spPr/>
    </dgm:pt>
    <dgm:pt modelId="{B7D6A56D-A988-4DAA-B979-DE7C142D25C6}" type="pres">
      <dgm:prSet presAssocID="{891FB014-0479-46DD-A5F9-F817FA5B2FBA}" presName="accentRepeatNode" presStyleLbl="solidFgAcc1" presStyleIdx="2" presStyleCnt="3"/>
      <dgm:spPr/>
    </dgm:pt>
  </dgm:ptLst>
  <dgm:cxnLst>
    <dgm:cxn modelId="{1ADA302D-BBF1-4591-A3FC-FC7426963DC5}" srcId="{9FD5A3D4-249C-431F-BC0D-95B3B83248E0}" destId="{6710FD7C-4A54-4485-AD23-C608A4EC2218}" srcOrd="1" destOrd="0" parTransId="{A66C317C-46C8-49FF-896A-02B2301204FA}" sibTransId="{51B3E16E-5DD6-4874-9AB5-0F6129FA07E2}"/>
    <dgm:cxn modelId="{CE6BD32B-1480-4835-B478-F2CB4433C49A}" srcId="{9FD5A3D4-249C-431F-BC0D-95B3B83248E0}" destId="{891FB014-0479-46DD-A5F9-F817FA5B2FBA}" srcOrd="2" destOrd="0" parTransId="{B22F3CA9-5D09-479E-8588-38B507539CAE}" sibTransId="{2EB2B8C8-677A-48FC-8DC9-CDB96D67DF31}"/>
    <dgm:cxn modelId="{F660BFA1-B162-4236-8723-E83A5E475E60}" type="presOf" srcId="{0A4D920B-B2A9-4462-B38F-1417AE1BB18F}" destId="{EC0A944C-A0FD-4C98-8627-5F9135348F91}" srcOrd="0" destOrd="0" presId="urn:microsoft.com/office/officeart/2008/layout/VerticalCurvedList"/>
    <dgm:cxn modelId="{FFD593D9-090A-4723-84C4-5DF1574458A9}" type="presOf" srcId="{53402BFE-589E-4962-8A05-40EA1D56AA26}" destId="{640A7330-0DFE-44A6-8EE2-BC8508B7FF65}" srcOrd="0" destOrd="0" presId="urn:microsoft.com/office/officeart/2008/layout/VerticalCurvedList"/>
    <dgm:cxn modelId="{B0AD85B4-1756-47B7-9DE0-F634ECE55085}" srcId="{9FD5A3D4-249C-431F-BC0D-95B3B83248E0}" destId="{0A4D920B-B2A9-4462-B38F-1417AE1BB18F}" srcOrd="0" destOrd="0" parTransId="{BA0EEA69-8108-4CD8-8BA1-56F55E1ECA76}" sibTransId="{53402BFE-589E-4962-8A05-40EA1D56AA26}"/>
    <dgm:cxn modelId="{F34F26C8-3AE9-45E2-BDBE-7E15BF797214}" type="presOf" srcId="{891FB014-0479-46DD-A5F9-F817FA5B2FBA}" destId="{7270D2C1-0D3B-428D-98A3-AC5D426D7E36}" srcOrd="0" destOrd="0" presId="urn:microsoft.com/office/officeart/2008/layout/VerticalCurvedList"/>
    <dgm:cxn modelId="{55ED5590-1D3B-4517-B07F-47F2F6540370}" type="presOf" srcId="{6710FD7C-4A54-4485-AD23-C608A4EC2218}" destId="{E14006B5-D994-479A-B15B-97A1A31C5183}" srcOrd="0" destOrd="0" presId="urn:microsoft.com/office/officeart/2008/layout/VerticalCurvedList"/>
    <dgm:cxn modelId="{F71A5680-F8DE-4C7B-960F-00F1896E31EE}" type="presOf" srcId="{9FD5A3D4-249C-431F-BC0D-95B3B83248E0}" destId="{6CD2DD72-58FA-4767-810F-846DA7A5C1FC}" srcOrd="0" destOrd="0" presId="urn:microsoft.com/office/officeart/2008/layout/VerticalCurvedList"/>
    <dgm:cxn modelId="{86CDCBDC-8023-498B-971D-9019AF29F3B0}" type="presParOf" srcId="{6CD2DD72-58FA-4767-810F-846DA7A5C1FC}" destId="{7DE5197A-B9BF-41C0-94BF-431D32374941}" srcOrd="0" destOrd="0" presId="urn:microsoft.com/office/officeart/2008/layout/VerticalCurvedList"/>
    <dgm:cxn modelId="{44D9D060-C2C2-470C-BC0A-09F7B6CBF362}" type="presParOf" srcId="{7DE5197A-B9BF-41C0-94BF-431D32374941}" destId="{C8839B36-5057-4E66-82CB-0E1251F58A6C}" srcOrd="0" destOrd="0" presId="urn:microsoft.com/office/officeart/2008/layout/VerticalCurvedList"/>
    <dgm:cxn modelId="{7C0B523A-EAAD-4E04-AC57-D271578D6803}" type="presParOf" srcId="{C8839B36-5057-4E66-82CB-0E1251F58A6C}" destId="{CD6796BE-7A40-47B9-A508-7AE8CA8C651D}" srcOrd="0" destOrd="0" presId="urn:microsoft.com/office/officeart/2008/layout/VerticalCurvedList"/>
    <dgm:cxn modelId="{029DE43A-9E1D-4530-AF72-41D9F70F14D2}" type="presParOf" srcId="{C8839B36-5057-4E66-82CB-0E1251F58A6C}" destId="{640A7330-0DFE-44A6-8EE2-BC8508B7FF65}" srcOrd="1" destOrd="0" presId="urn:microsoft.com/office/officeart/2008/layout/VerticalCurvedList"/>
    <dgm:cxn modelId="{7A5AEA90-F164-4D15-B620-3BABE86A0DEC}" type="presParOf" srcId="{C8839B36-5057-4E66-82CB-0E1251F58A6C}" destId="{BAD220CD-A92F-4288-A461-404BE376FDA9}" srcOrd="2" destOrd="0" presId="urn:microsoft.com/office/officeart/2008/layout/VerticalCurvedList"/>
    <dgm:cxn modelId="{1B864237-F172-4E57-997C-1FFC102797FB}" type="presParOf" srcId="{C8839B36-5057-4E66-82CB-0E1251F58A6C}" destId="{141ECD58-74CF-43D4-B05B-E83DAE988117}" srcOrd="3" destOrd="0" presId="urn:microsoft.com/office/officeart/2008/layout/VerticalCurvedList"/>
    <dgm:cxn modelId="{EDAB5A9B-9AAD-4B5C-AA36-4EC646610124}" type="presParOf" srcId="{7DE5197A-B9BF-41C0-94BF-431D32374941}" destId="{EC0A944C-A0FD-4C98-8627-5F9135348F91}" srcOrd="1" destOrd="0" presId="urn:microsoft.com/office/officeart/2008/layout/VerticalCurvedList"/>
    <dgm:cxn modelId="{1901B299-03BE-41D4-BB1A-0C2B8C0977BA}" type="presParOf" srcId="{7DE5197A-B9BF-41C0-94BF-431D32374941}" destId="{722C4A71-BC3D-4B92-A68D-DE379F460E03}" srcOrd="2" destOrd="0" presId="urn:microsoft.com/office/officeart/2008/layout/VerticalCurvedList"/>
    <dgm:cxn modelId="{458928B0-5A5B-4FBB-9373-D4C9DB45AFAD}" type="presParOf" srcId="{722C4A71-BC3D-4B92-A68D-DE379F460E03}" destId="{237A515A-1599-48B7-8545-68D870E20128}" srcOrd="0" destOrd="0" presId="urn:microsoft.com/office/officeart/2008/layout/VerticalCurvedList"/>
    <dgm:cxn modelId="{8E9CACAC-4768-477C-9802-EFCB2F537AA9}" type="presParOf" srcId="{7DE5197A-B9BF-41C0-94BF-431D32374941}" destId="{E14006B5-D994-479A-B15B-97A1A31C5183}" srcOrd="3" destOrd="0" presId="urn:microsoft.com/office/officeart/2008/layout/VerticalCurvedList"/>
    <dgm:cxn modelId="{7427595C-13E3-4925-82ED-B616C28227DE}" type="presParOf" srcId="{7DE5197A-B9BF-41C0-94BF-431D32374941}" destId="{0984E374-7B36-4321-81FF-A11D22468BA9}" srcOrd="4" destOrd="0" presId="urn:microsoft.com/office/officeart/2008/layout/VerticalCurvedList"/>
    <dgm:cxn modelId="{6B68EE5D-E046-4236-ABE1-3B07321D2EEB}" type="presParOf" srcId="{0984E374-7B36-4321-81FF-A11D22468BA9}" destId="{9BFFC3D7-E533-45A9-B532-F5AC43EE260F}" srcOrd="0" destOrd="0" presId="urn:microsoft.com/office/officeart/2008/layout/VerticalCurvedList"/>
    <dgm:cxn modelId="{22982F82-A51C-4B39-A136-D11B5121517A}" type="presParOf" srcId="{7DE5197A-B9BF-41C0-94BF-431D32374941}" destId="{7270D2C1-0D3B-428D-98A3-AC5D426D7E36}" srcOrd="5" destOrd="0" presId="urn:microsoft.com/office/officeart/2008/layout/VerticalCurvedList"/>
    <dgm:cxn modelId="{E18E1C80-37FB-4F85-A236-ADFFF2F1C282}" type="presParOf" srcId="{7DE5197A-B9BF-41C0-94BF-431D32374941}" destId="{C50EC378-5F4B-434A-AABE-E6FBBB1D84A7}" srcOrd="6" destOrd="0" presId="urn:microsoft.com/office/officeart/2008/layout/VerticalCurvedList"/>
    <dgm:cxn modelId="{CED8E7A7-01A9-43C9-AAAE-2A3DBEA06C96}" type="presParOf" srcId="{C50EC378-5F4B-434A-AABE-E6FBBB1D84A7}" destId="{B7D6A56D-A988-4DAA-B979-DE7C142D25C6}"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F2EFD6-440C-40D3-BB93-89C79E3ADAA2}"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o-RO"/>
        </a:p>
      </dgm:t>
    </dgm:pt>
    <dgm:pt modelId="{43FEAD5B-0AC5-4298-9DC7-BC8186BD29DF}">
      <dgm:prSet custT="1"/>
      <dgm:spPr/>
      <dgm:t>
        <a:bodyPr/>
        <a:lstStyle/>
        <a:p>
          <a:pPr algn="just">
            <a:buFont typeface="Times New Roman" panose="02020603050405020304" pitchFamily="18" charset="0"/>
            <a:buNone/>
          </a:pPr>
          <a:r>
            <a:rPr lang="de-AT" sz="2000" dirty="0">
              <a:latin typeface="Times New Roman" panose="02020603050405020304" pitchFamily="18" charset="0"/>
              <a:cs typeface="Times New Roman" panose="02020603050405020304" pitchFamily="18" charset="0"/>
            </a:rPr>
            <a:t>Ce sugerează mesajul acestei parabole?</a:t>
          </a:r>
          <a:endParaRPr lang="ro-RO" sz="2000" dirty="0">
            <a:latin typeface="Times New Roman" panose="02020603050405020304" pitchFamily="18" charset="0"/>
            <a:cs typeface="Times New Roman" panose="02020603050405020304" pitchFamily="18" charset="0"/>
          </a:endParaRPr>
        </a:p>
      </dgm:t>
    </dgm:pt>
    <dgm:pt modelId="{20C485DB-00CB-440D-B0C8-0874552C9647}" type="parTrans" cxnId="{45ADD328-68B4-4873-9022-8D7A8592B5D6}">
      <dgm:prSet/>
      <dgm:spPr/>
      <dgm:t>
        <a:bodyPr/>
        <a:lstStyle/>
        <a:p>
          <a:endParaRPr lang="ro-RO"/>
        </a:p>
      </dgm:t>
    </dgm:pt>
    <dgm:pt modelId="{D52F36A4-9F40-4CA8-B028-3A58D3B10553}" type="sibTrans" cxnId="{45ADD328-68B4-4873-9022-8D7A8592B5D6}">
      <dgm:prSet/>
      <dgm:spPr/>
      <dgm:t>
        <a:bodyPr/>
        <a:lstStyle/>
        <a:p>
          <a:endParaRPr lang="ro-RO"/>
        </a:p>
      </dgm:t>
    </dgm:pt>
    <dgm:pt modelId="{2B587B2B-BD4E-4E7A-BF2E-C36F167EEFC4}">
      <dgm:prSet custT="1"/>
      <dgm:spPr/>
      <dgm:t>
        <a:bodyPr/>
        <a:lstStyle/>
        <a:p>
          <a:pPr algn="just">
            <a:buFont typeface="Times New Roman" panose="02020603050405020304" pitchFamily="18" charset="0"/>
            <a:buNone/>
          </a:pPr>
          <a:r>
            <a:rPr lang="ro-RO" sz="2000" dirty="0">
              <a:latin typeface="Times New Roman" panose="02020603050405020304" pitchFamily="18" charset="0"/>
              <a:cs typeface="Times New Roman" panose="02020603050405020304" pitchFamily="18" charset="0"/>
            </a:rPr>
            <a:t>Cum credeți de ce depinde succesul incluziunii?</a:t>
          </a:r>
        </a:p>
      </dgm:t>
    </dgm:pt>
    <dgm:pt modelId="{7B33172E-2C4F-4AE8-951D-A668299017D7}" type="parTrans" cxnId="{07720F77-7AC8-41ED-8E3D-E9638012C10E}">
      <dgm:prSet/>
      <dgm:spPr/>
      <dgm:t>
        <a:bodyPr/>
        <a:lstStyle/>
        <a:p>
          <a:endParaRPr lang="ro-RO"/>
        </a:p>
      </dgm:t>
    </dgm:pt>
    <dgm:pt modelId="{F6748C14-A9A6-4BC9-82C5-A196222A7BCD}" type="sibTrans" cxnId="{07720F77-7AC8-41ED-8E3D-E9638012C10E}">
      <dgm:prSet/>
      <dgm:spPr/>
      <dgm:t>
        <a:bodyPr/>
        <a:lstStyle/>
        <a:p>
          <a:endParaRPr lang="ro-RO"/>
        </a:p>
      </dgm:t>
    </dgm:pt>
    <dgm:pt modelId="{3C797C4A-D80A-4D14-920F-4035ECFC9764}">
      <dgm:prSet custT="1"/>
      <dgm:spPr/>
      <dgm:t>
        <a:bodyPr/>
        <a:lstStyle/>
        <a:p>
          <a:pPr algn="just">
            <a:buFont typeface="Times New Roman" panose="02020603050405020304" pitchFamily="18" charset="0"/>
            <a:buNone/>
          </a:pPr>
          <a:r>
            <a:rPr lang="de-AT" sz="2000" dirty="0" err="1">
              <a:latin typeface="Times New Roman" panose="02020603050405020304" pitchFamily="18" charset="0"/>
              <a:cs typeface="Times New Roman" panose="02020603050405020304" pitchFamily="18" charset="0"/>
            </a:rPr>
            <a:t>Prin</a:t>
          </a:r>
          <a:r>
            <a:rPr lang="de-AT" sz="2000" dirty="0">
              <a:latin typeface="Times New Roman" panose="02020603050405020304" pitchFamily="18" charset="0"/>
              <a:cs typeface="Times New Roman" panose="02020603050405020304" pitchFamily="18" charset="0"/>
            </a:rPr>
            <a:t> ce modalități </a:t>
          </a:r>
          <a:r>
            <a:rPr lang="ro-RO" sz="2000" dirty="0">
              <a:latin typeface="Times New Roman" panose="02020603050405020304" pitchFamily="18" charset="0"/>
              <a:cs typeface="Times New Roman" panose="02020603050405020304" pitchFamily="18" charset="0"/>
            </a:rPr>
            <a:t>putem</a:t>
          </a:r>
          <a:r>
            <a:rPr lang="de-AT" sz="2000" dirty="0">
              <a:latin typeface="Times New Roman" panose="02020603050405020304" pitchFamily="18" charset="0"/>
              <a:cs typeface="Times New Roman" panose="02020603050405020304" pitchFamily="18" charset="0"/>
            </a:rPr>
            <a:t> asigura includerea tuturor elevilor în procesul </a:t>
          </a:r>
          <a:r>
            <a:rPr lang="ro-RO" sz="2000" dirty="0">
              <a:latin typeface="Times New Roman" panose="02020603050405020304" pitchFamily="18" charset="0"/>
              <a:cs typeface="Times New Roman" panose="02020603050405020304" pitchFamily="18" charset="0"/>
            </a:rPr>
            <a:t>educațional</a:t>
          </a:r>
          <a:r>
            <a:rPr lang="de-AT" sz="2000" dirty="0">
              <a:latin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cs typeface="Times New Roman" panose="02020603050405020304" pitchFamily="18" charset="0"/>
          </a:endParaRPr>
        </a:p>
      </dgm:t>
    </dgm:pt>
    <dgm:pt modelId="{752CF8AD-F1E7-4936-829B-88711FB35DAB}" type="parTrans" cxnId="{D46946B4-F302-4215-821F-7C78844748B6}">
      <dgm:prSet/>
      <dgm:spPr/>
      <dgm:t>
        <a:bodyPr/>
        <a:lstStyle/>
        <a:p>
          <a:endParaRPr lang="ro-RO"/>
        </a:p>
      </dgm:t>
    </dgm:pt>
    <dgm:pt modelId="{79F5B173-F366-4CEB-BE31-D734733EE9D0}" type="sibTrans" cxnId="{D46946B4-F302-4215-821F-7C78844748B6}">
      <dgm:prSet/>
      <dgm:spPr/>
      <dgm:t>
        <a:bodyPr/>
        <a:lstStyle/>
        <a:p>
          <a:endParaRPr lang="ro-RO"/>
        </a:p>
      </dgm:t>
    </dgm:pt>
    <dgm:pt modelId="{397AFF23-C4F6-41D9-973D-7002F1BF4C64}" type="pres">
      <dgm:prSet presAssocID="{90F2EFD6-440C-40D3-BB93-89C79E3ADAA2}" presName="Name0" presStyleCnt="0">
        <dgm:presLayoutVars>
          <dgm:chMax val="7"/>
          <dgm:chPref val="7"/>
          <dgm:dir/>
        </dgm:presLayoutVars>
      </dgm:prSet>
      <dgm:spPr/>
      <dgm:t>
        <a:bodyPr/>
        <a:lstStyle/>
        <a:p>
          <a:endParaRPr lang="ru-RU"/>
        </a:p>
      </dgm:t>
    </dgm:pt>
    <dgm:pt modelId="{78966EAE-255C-4A05-B3E9-CBE13EF30198}" type="pres">
      <dgm:prSet presAssocID="{90F2EFD6-440C-40D3-BB93-89C79E3ADAA2}" presName="Name1" presStyleCnt="0"/>
      <dgm:spPr/>
    </dgm:pt>
    <dgm:pt modelId="{46A19BF8-AB17-4115-972C-58A5AEA0858A}" type="pres">
      <dgm:prSet presAssocID="{90F2EFD6-440C-40D3-BB93-89C79E3ADAA2}" presName="cycle" presStyleCnt="0"/>
      <dgm:spPr/>
    </dgm:pt>
    <dgm:pt modelId="{3E2ADC3B-D7D2-4382-8DA7-F5632B81A6E2}" type="pres">
      <dgm:prSet presAssocID="{90F2EFD6-440C-40D3-BB93-89C79E3ADAA2}" presName="srcNode" presStyleLbl="node1" presStyleIdx="0" presStyleCnt="3"/>
      <dgm:spPr/>
    </dgm:pt>
    <dgm:pt modelId="{EF9E9F3C-771D-403A-AB45-502256799620}" type="pres">
      <dgm:prSet presAssocID="{90F2EFD6-440C-40D3-BB93-89C79E3ADAA2}" presName="conn" presStyleLbl="parChTrans1D2" presStyleIdx="0" presStyleCnt="1"/>
      <dgm:spPr/>
      <dgm:t>
        <a:bodyPr/>
        <a:lstStyle/>
        <a:p>
          <a:endParaRPr lang="ru-RU"/>
        </a:p>
      </dgm:t>
    </dgm:pt>
    <dgm:pt modelId="{1D1070BD-336F-4048-81A7-337F8F8CE555}" type="pres">
      <dgm:prSet presAssocID="{90F2EFD6-440C-40D3-BB93-89C79E3ADAA2}" presName="extraNode" presStyleLbl="node1" presStyleIdx="0" presStyleCnt="3"/>
      <dgm:spPr/>
    </dgm:pt>
    <dgm:pt modelId="{DB28644F-C90A-405E-B536-CD494795D850}" type="pres">
      <dgm:prSet presAssocID="{90F2EFD6-440C-40D3-BB93-89C79E3ADAA2}" presName="dstNode" presStyleLbl="node1" presStyleIdx="0" presStyleCnt="3"/>
      <dgm:spPr/>
    </dgm:pt>
    <dgm:pt modelId="{0B933563-5C43-46C6-9BF8-01423B5FF373}" type="pres">
      <dgm:prSet presAssocID="{43FEAD5B-0AC5-4298-9DC7-BC8186BD29DF}" presName="text_1" presStyleLbl="node1" presStyleIdx="0" presStyleCnt="3">
        <dgm:presLayoutVars>
          <dgm:bulletEnabled val="1"/>
        </dgm:presLayoutVars>
      </dgm:prSet>
      <dgm:spPr/>
      <dgm:t>
        <a:bodyPr/>
        <a:lstStyle/>
        <a:p>
          <a:endParaRPr lang="ru-RU"/>
        </a:p>
      </dgm:t>
    </dgm:pt>
    <dgm:pt modelId="{65ACEADB-C8AE-466B-8318-D0307AA19671}" type="pres">
      <dgm:prSet presAssocID="{43FEAD5B-0AC5-4298-9DC7-BC8186BD29DF}" presName="accent_1" presStyleCnt="0"/>
      <dgm:spPr/>
    </dgm:pt>
    <dgm:pt modelId="{88936A66-E2D9-4422-9D71-BEE6467CB12D}" type="pres">
      <dgm:prSet presAssocID="{43FEAD5B-0AC5-4298-9DC7-BC8186BD29DF}" presName="accentRepeatNode" presStyleLbl="solidFgAcc1" presStyleIdx="0" presStyleCnt="3"/>
      <dgm:spPr/>
    </dgm:pt>
    <dgm:pt modelId="{84489905-2F08-4013-B45C-B8B2ABC676C2}" type="pres">
      <dgm:prSet presAssocID="{2B587B2B-BD4E-4E7A-BF2E-C36F167EEFC4}" presName="text_2" presStyleLbl="node1" presStyleIdx="1" presStyleCnt="3">
        <dgm:presLayoutVars>
          <dgm:bulletEnabled val="1"/>
        </dgm:presLayoutVars>
      </dgm:prSet>
      <dgm:spPr/>
      <dgm:t>
        <a:bodyPr/>
        <a:lstStyle/>
        <a:p>
          <a:endParaRPr lang="ru-RU"/>
        </a:p>
      </dgm:t>
    </dgm:pt>
    <dgm:pt modelId="{83906080-AA7B-4A45-A9C6-0FDF0AE29575}" type="pres">
      <dgm:prSet presAssocID="{2B587B2B-BD4E-4E7A-BF2E-C36F167EEFC4}" presName="accent_2" presStyleCnt="0"/>
      <dgm:spPr/>
    </dgm:pt>
    <dgm:pt modelId="{2A5C8664-8D9F-496E-959E-087214E4C3D8}" type="pres">
      <dgm:prSet presAssocID="{2B587B2B-BD4E-4E7A-BF2E-C36F167EEFC4}" presName="accentRepeatNode" presStyleLbl="solidFgAcc1" presStyleIdx="1" presStyleCnt="3"/>
      <dgm:spPr/>
    </dgm:pt>
    <dgm:pt modelId="{4A377DB1-535F-4D3A-BDEA-52784BE33BF0}" type="pres">
      <dgm:prSet presAssocID="{3C797C4A-D80A-4D14-920F-4035ECFC9764}" presName="text_3" presStyleLbl="node1" presStyleIdx="2" presStyleCnt="3">
        <dgm:presLayoutVars>
          <dgm:bulletEnabled val="1"/>
        </dgm:presLayoutVars>
      </dgm:prSet>
      <dgm:spPr/>
      <dgm:t>
        <a:bodyPr/>
        <a:lstStyle/>
        <a:p>
          <a:endParaRPr lang="ru-RU"/>
        </a:p>
      </dgm:t>
    </dgm:pt>
    <dgm:pt modelId="{5FDE9D9E-6499-4E18-BF66-F31B58A0FB6A}" type="pres">
      <dgm:prSet presAssocID="{3C797C4A-D80A-4D14-920F-4035ECFC9764}" presName="accent_3" presStyleCnt="0"/>
      <dgm:spPr/>
    </dgm:pt>
    <dgm:pt modelId="{7F6E5900-E5E0-41A5-96C5-82951DABD9EA}" type="pres">
      <dgm:prSet presAssocID="{3C797C4A-D80A-4D14-920F-4035ECFC9764}" presName="accentRepeatNode" presStyleLbl="solidFgAcc1" presStyleIdx="2" presStyleCnt="3"/>
      <dgm:spPr/>
    </dgm:pt>
  </dgm:ptLst>
  <dgm:cxnLst>
    <dgm:cxn modelId="{B5460D0D-C68C-49B8-977B-B7983FDF5D0B}" type="presOf" srcId="{D52F36A4-9F40-4CA8-B028-3A58D3B10553}" destId="{EF9E9F3C-771D-403A-AB45-502256799620}" srcOrd="0" destOrd="0" presId="urn:microsoft.com/office/officeart/2008/layout/VerticalCurvedList"/>
    <dgm:cxn modelId="{1D26A6DD-DE4D-4980-BCFC-8C6B32A68530}" type="presOf" srcId="{3C797C4A-D80A-4D14-920F-4035ECFC9764}" destId="{4A377DB1-535F-4D3A-BDEA-52784BE33BF0}" srcOrd="0" destOrd="0" presId="urn:microsoft.com/office/officeart/2008/layout/VerticalCurvedList"/>
    <dgm:cxn modelId="{4CBE0B0D-5D63-40FA-8D13-09CC72B33F7A}" type="presOf" srcId="{2B587B2B-BD4E-4E7A-BF2E-C36F167EEFC4}" destId="{84489905-2F08-4013-B45C-B8B2ABC676C2}" srcOrd="0" destOrd="0" presId="urn:microsoft.com/office/officeart/2008/layout/VerticalCurvedList"/>
    <dgm:cxn modelId="{63B5CC5F-D6F0-413D-80B5-F5049E3DCFA3}" type="presOf" srcId="{43FEAD5B-0AC5-4298-9DC7-BC8186BD29DF}" destId="{0B933563-5C43-46C6-9BF8-01423B5FF373}" srcOrd="0" destOrd="0" presId="urn:microsoft.com/office/officeart/2008/layout/VerticalCurvedList"/>
    <dgm:cxn modelId="{DB5CA648-33D2-4BE0-89CB-138A98AE1EA4}" type="presOf" srcId="{90F2EFD6-440C-40D3-BB93-89C79E3ADAA2}" destId="{397AFF23-C4F6-41D9-973D-7002F1BF4C64}" srcOrd="0" destOrd="0" presId="urn:microsoft.com/office/officeart/2008/layout/VerticalCurvedList"/>
    <dgm:cxn modelId="{D46946B4-F302-4215-821F-7C78844748B6}" srcId="{90F2EFD6-440C-40D3-BB93-89C79E3ADAA2}" destId="{3C797C4A-D80A-4D14-920F-4035ECFC9764}" srcOrd="2" destOrd="0" parTransId="{752CF8AD-F1E7-4936-829B-88711FB35DAB}" sibTransId="{79F5B173-F366-4CEB-BE31-D734733EE9D0}"/>
    <dgm:cxn modelId="{07720F77-7AC8-41ED-8E3D-E9638012C10E}" srcId="{90F2EFD6-440C-40D3-BB93-89C79E3ADAA2}" destId="{2B587B2B-BD4E-4E7A-BF2E-C36F167EEFC4}" srcOrd="1" destOrd="0" parTransId="{7B33172E-2C4F-4AE8-951D-A668299017D7}" sibTransId="{F6748C14-A9A6-4BC9-82C5-A196222A7BCD}"/>
    <dgm:cxn modelId="{45ADD328-68B4-4873-9022-8D7A8592B5D6}" srcId="{90F2EFD6-440C-40D3-BB93-89C79E3ADAA2}" destId="{43FEAD5B-0AC5-4298-9DC7-BC8186BD29DF}" srcOrd="0" destOrd="0" parTransId="{20C485DB-00CB-440D-B0C8-0874552C9647}" sibTransId="{D52F36A4-9F40-4CA8-B028-3A58D3B10553}"/>
    <dgm:cxn modelId="{0138C550-12B4-48CC-B70E-14B8ED0A495B}" type="presParOf" srcId="{397AFF23-C4F6-41D9-973D-7002F1BF4C64}" destId="{78966EAE-255C-4A05-B3E9-CBE13EF30198}" srcOrd="0" destOrd="0" presId="urn:microsoft.com/office/officeart/2008/layout/VerticalCurvedList"/>
    <dgm:cxn modelId="{1E1A1733-4C15-4BE2-96A8-3D2DBB2BBCB7}" type="presParOf" srcId="{78966EAE-255C-4A05-B3E9-CBE13EF30198}" destId="{46A19BF8-AB17-4115-972C-58A5AEA0858A}" srcOrd="0" destOrd="0" presId="urn:microsoft.com/office/officeart/2008/layout/VerticalCurvedList"/>
    <dgm:cxn modelId="{7F0D3ECC-FB59-45E9-8F1C-FB1833B326C9}" type="presParOf" srcId="{46A19BF8-AB17-4115-972C-58A5AEA0858A}" destId="{3E2ADC3B-D7D2-4382-8DA7-F5632B81A6E2}" srcOrd="0" destOrd="0" presId="urn:microsoft.com/office/officeart/2008/layout/VerticalCurvedList"/>
    <dgm:cxn modelId="{B83DBCD4-A695-4F1B-98FC-8A4A5F69FE50}" type="presParOf" srcId="{46A19BF8-AB17-4115-972C-58A5AEA0858A}" destId="{EF9E9F3C-771D-403A-AB45-502256799620}" srcOrd="1" destOrd="0" presId="urn:microsoft.com/office/officeart/2008/layout/VerticalCurvedList"/>
    <dgm:cxn modelId="{179A48E3-AEB2-4C7D-99A6-0821FC6ECE7B}" type="presParOf" srcId="{46A19BF8-AB17-4115-972C-58A5AEA0858A}" destId="{1D1070BD-336F-4048-81A7-337F8F8CE555}" srcOrd="2" destOrd="0" presId="urn:microsoft.com/office/officeart/2008/layout/VerticalCurvedList"/>
    <dgm:cxn modelId="{B42384B1-F3D1-41EF-8D5C-D0E2F64EE815}" type="presParOf" srcId="{46A19BF8-AB17-4115-972C-58A5AEA0858A}" destId="{DB28644F-C90A-405E-B536-CD494795D850}" srcOrd="3" destOrd="0" presId="urn:microsoft.com/office/officeart/2008/layout/VerticalCurvedList"/>
    <dgm:cxn modelId="{D2FD20F4-D270-49EF-B0B5-70CB1705FBBE}" type="presParOf" srcId="{78966EAE-255C-4A05-B3E9-CBE13EF30198}" destId="{0B933563-5C43-46C6-9BF8-01423B5FF373}" srcOrd="1" destOrd="0" presId="urn:microsoft.com/office/officeart/2008/layout/VerticalCurvedList"/>
    <dgm:cxn modelId="{04343A60-3396-4A67-95EC-0AB1B575AE65}" type="presParOf" srcId="{78966EAE-255C-4A05-B3E9-CBE13EF30198}" destId="{65ACEADB-C8AE-466B-8318-D0307AA19671}" srcOrd="2" destOrd="0" presId="urn:microsoft.com/office/officeart/2008/layout/VerticalCurvedList"/>
    <dgm:cxn modelId="{96D6B7ED-24A6-4713-8343-69E65E88AABF}" type="presParOf" srcId="{65ACEADB-C8AE-466B-8318-D0307AA19671}" destId="{88936A66-E2D9-4422-9D71-BEE6467CB12D}" srcOrd="0" destOrd="0" presId="urn:microsoft.com/office/officeart/2008/layout/VerticalCurvedList"/>
    <dgm:cxn modelId="{E0E7596C-1A11-4037-92C6-1B427D9F402D}" type="presParOf" srcId="{78966EAE-255C-4A05-B3E9-CBE13EF30198}" destId="{84489905-2F08-4013-B45C-B8B2ABC676C2}" srcOrd="3" destOrd="0" presId="urn:microsoft.com/office/officeart/2008/layout/VerticalCurvedList"/>
    <dgm:cxn modelId="{98BB8FEA-3F62-4F8D-BA34-FB61AA2A4DB2}" type="presParOf" srcId="{78966EAE-255C-4A05-B3E9-CBE13EF30198}" destId="{83906080-AA7B-4A45-A9C6-0FDF0AE29575}" srcOrd="4" destOrd="0" presId="urn:microsoft.com/office/officeart/2008/layout/VerticalCurvedList"/>
    <dgm:cxn modelId="{9D49E058-6278-4785-80E9-383CF87B9736}" type="presParOf" srcId="{83906080-AA7B-4A45-A9C6-0FDF0AE29575}" destId="{2A5C8664-8D9F-496E-959E-087214E4C3D8}" srcOrd="0" destOrd="0" presId="urn:microsoft.com/office/officeart/2008/layout/VerticalCurvedList"/>
    <dgm:cxn modelId="{71356F32-E942-4CDC-B540-5515383CE3A0}" type="presParOf" srcId="{78966EAE-255C-4A05-B3E9-CBE13EF30198}" destId="{4A377DB1-535F-4D3A-BDEA-52784BE33BF0}" srcOrd="5" destOrd="0" presId="urn:microsoft.com/office/officeart/2008/layout/VerticalCurvedList"/>
    <dgm:cxn modelId="{4A478A10-CE65-4CC3-8886-A8262AB8DAEB}" type="presParOf" srcId="{78966EAE-255C-4A05-B3E9-CBE13EF30198}" destId="{5FDE9D9E-6499-4E18-BF66-F31B58A0FB6A}" srcOrd="6" destOrd="0" presId="urn:microsoft.com/office/officeart/2008/layout/VerticalCurvedList"/>
    <dgm:cxn modelId="{BCDB6143-BAD7-4343-BACE-C66FC91E98E0}" type="presParOf" srcId="{5FDE9D9E-6499-4E18-BF66-F31B58A0FB6A}" destId="{7F6E5900-E5E0-41A5-96C5-82951DABD9EA}"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7063C-C4FA-42E8-9B34-421C9A43110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o-RO"/>
        </a:p>
      </dgm:t>
    </dgm:pt>
    <dgm:pt modelId="{8878780B-A837-464F-90A0-38D8696BDF56}">
      <dgm:prSet phldrT="[Tex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În procesul de predare, cadrele didactic ar putea utiliza instrumente web care prezintă informația într-o formă simplificată, cu foarte puțin text și accent pe imagini și cuvinte cheie. </a:t>
          </a:r>
        </a:p>
      </dgm:t>
    </dgm:pt>
    <dgm:pt modelId="{8469BDF1-9347-466D-A1EF-FCC92D1E8816}" type="parTrans" cxnId="{6B525E34-178C-4ED8-9D2C-AB205A97364E}">
      <dgm:prSet/>
      <dgm:spPr/>
      <dgm:t>
        <a:bodyPr/>
        <a:lstStyle/>
        <a:p>
          <a:endParaRPr lang="ro-RO"/>
        </a:p>
      </dgm:t>
    </dgm:pt>
    <dgm:pt modelId="{DC8B34F3-8896-4E7D-9379-2C00F20B1D81}" type="sibTrans" cxnId="{6B525E34-178C-4ED8-9D2C-AB205A97364E}">
      <dgm:prSet/>
      <dgm:spPr/>
      <dgm:t>
        <a:bodyPr/>
        <a:lstStyle/>
        <a:p>
          <a:endParaRPr lang="ro-RO"/>
        </a:p>
      </dgm:t>
    </dgm:pt>
    <dgm:pt modelId="{1732BE41-9CF5-432D-BAF1-C472C9057A10}">
      <dgm:prSe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În procesul de învățare, elevul va fi încurajat să utilizeze instrumente web de autocorectare, cum ar fi </a:t>
          </a:r>
          <a:r>
            <a:rPr lang="ro-RO" sz="1800" dirty="0" err="1">
              <a:latin typeface="Times New Roman" panose="02020603050405020304" pitchFamily="18" charset="0"/>
              <a:cs typeface="Times New Roman" panose="02020603050405020304" pitchFamily="18" charset="0"/>
            </a:rPr>
            <a:t>Grammarly</a:t>
          </a:r>
          <a:r>
            <a:rPr lang="ro-RO" sz="1800" dirty="0">
              <a:latin typeface="Times New Roman" panose="02020603050405020304" pitchFamily="18" charset="0"/>
              <a:cs typeface="Times New Roman" panose="02020603050405020304" pitchFamily="18" charset="0"/>
            </a:rPr>
            <a:t> sau </a:t>
          </a:r>
          <a:r>
            <a:rPr lang="ro-RO" sz="1800" dirty="0" err="1">
              <a:latin typeface="Times New Roman" panose="02020603050405020304" pitchFamily="18" charset="0"/>
              <a:cs typeface="Times New Roman" panose="02020603050405020304" pitchFamily="18" charset="0"/>
            </a:rPr>
            <a:t>Dex</a:t>
          </a:r>
          <a:r>
            <a:rPr lang="ro-RO" sz="1800" dirty="0">
              <a:latin typeface="Times New Roman" panose="02020603050405020304" pitchFamily="18" charset="0"/>
              <a:cs typeface="Times New Roman" panose="02020603050405020304" pitchFamily="18" charset="0"/>
            </a:rPr>
            <a:t> online. </a:t>
          </a:r>
        </a:p>
      </dgm:t>
    </dgm:pt>
    <dgm:pt modelId="{DCAF7DCB-1ACF-4B5E-9FDF-1F3E9500804F}" type="parTrans" cxnId="{960D3825-C8FF-47E7-AD6A-28A2F9FE5EE0}">
      <dgm:prSet/>
      <dgm:spPr/>
      <dgm:t>
        <a:bodyPr/>
        <a:lstStyle/>
        <a:p>
          <a:endParaRPr lang="ro-RO"/>
        </a:p>
      </dgm:t>
    </dgm:pt>
    <dgm:pt modelId="{92982AD9-8F9C-4E63-AB9C-077FAD4D92D7}" type="sibTrans" cxnId="{960D3825-C8FF-47E7-AD6A-28A2F9FE5EE0}">
      <dgm:prSet/>
      <dgm:spPr/>
      <dgm:t>
        <a:bodyPr/>
        <a:lstStyle/>
        <a:p>
          <a:endParaRPr lang="ro-RO"/>
        </a:p>
      </dgm:t>
    </dgm:pt>
    <dgm:pt modelId="{A5F9899A-1621-4BF6-BC6F-D3BEBE428A37}">
      <dgm:prSet phldrT="[Tex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Prezentările PPT ar putea fi înlocuite cu prezentări create cu </a:t>
          </a:r>
          <a:r>
            <a:rPr lang="ro-RO" sz="1800" dirty="0" err="1">
              <a:latin typeface="Times New Roman" panose="02020603050405020304" pitchFamily="18" charset="0"/>
              <a:cs typeface="Times New Roman" panose="02020603050405020304" pitchFamily="18" charset="0"/>
            </a:rPr>
            <a:t>Biteable</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Canva</a:t>
          </a:r>
          <a:r>
            <a:rPr lang="ro-RO" sz="1800" dirty="0">
              <a:latin typeface="Times New Roman" panose="02020603050405020304" pitchFamily="18" charset="0"/>
              <a:cs typeface="Times New Roman" panose="02020603050405020304" pitchFamily="18" charset="0"/>
            </a:rPr>
            <a:t> sau </a:t>
          </a:r>
          <a:r>
            <a:rPr lang="ro-RO" sz="1800" dirty="0" err="1">
              <a:latin typeface="Times New Roman" panose="02020603050405020304" pitchFamily="18" charset="0"/>
              <a:cs typeface="Times New Roman" panose="02020603050405020304" pitchFamily="18" charset="0"/>
            </a:rPr>
            <a:t>Animaker</a:t>
          </a:r>
          <a:r>
            <a:rPr lang="ro-RO" sz="1800" dirty="0">
              <a:latin typeface="Times New Roman" panose="02020603050405020304" pitchFamily="18" charset="0"/>
              <a:cs typeface="Times New Roman" panose="02020603050405020304" pitchFamily="18" charset="0"/>
            </a:rPr>
            <a:t>. </a:t>
          </a:r>
        </a:p>
      </dgm:t>
    </dgm:pt>
    <dgm:pt modelId="{05D99947-A215-4558-842F-FF1A5538499F}" type="parTrans" cxnId="{A019EE92-FC32-4C2A-91A0-7F5E04E06E75}">
      <dgm:prSet/>
      <dgm:spPr/>
      <dgm:t>
        <a:bodyPr/>
        <a:lstStyle/>
        <a:p>
          <a:endParaRPr lang="ro-RO"/>
        </a:p>
      </dgm:t>
    </dgm:pt>
    <dgm:pt modelId="{09A1BBBB-8556-42CA-9464-0A77CF0ED426}" type="sibTrans" cxnId="{A019EE92-FC32-4C2A-91A0-7F5E04E06E75}">
      <dgm:prSet/>
      <dgm:spPr/>
      <dgm:t>
        <a:bodyPr/>
        <a:lstStyle/>
        <a:p>
          <a:endParaRPr lang="ro-RO"/>
        </a:p>
      </dgm:t>
    </dgm:pt>
    <dgm:pt modelId="{47F1B5F0-5FD8-4293-9159-0B3D080F6B39}">
      <dgm:prSet phldrT="[Tex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Se va acorda o atenție deosebită materialelor de predare în format video, cum ar fi animațiile simple, care vor înlocui materialele lungi de tip text. </a:t>
          </a:r>
        </a:p>
      </dgm:t>
    </dgm:pt>
    <dgm:pt modelId="{B99E9F04-7012-467D-AF26-693F5CF2D5C1}" type="parTrans" cxnId="{0028A43A-C1DD-4697-BF0A-D7A7DAB8A51B}">
      <dgm:prSet/>
      <dgm:spPr/>
      <dgm:t>
        <a:bodyPr/>
        <a:lstStyle/>
        <a:p>
          <a:endParaRPr lang="ro-RO"/>
        </a:p>
      </dgm:t>
    </dgm:pt>
    <dgm:pt modelId="{7813B709-EEB3-440A-970B-B9A467310F52}" type="sibTrans" cxnId="{0028A43A-C1DD-4697-BF0A-D7A7DAB8A51B}">
      <dgm:prSet/>
      <dgm:spPr/>
      <dgm:t>
        <a:bodyPr/>
        <a:lstStyle/>
        <a:p>
          <a:endParaRPr lang="ro-RO"/>
        </a:p>
      </dgm:t>
    </dgm:pt>
    <dgm:pt modelId="{188D9D71-C247-42C4-BB3F-DEF88C60CEB0}">
      <dgm:prSe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Tema pentru acasă va fi îndeplinită cu ajutorul unor platforme simple, care utilizează doar audio sau doar imagini cu foarte puțin text, cum ar fi Story Jumper și </a:t>
          </a:r>
          <a:r>
            <a:rPr lang="ro-RO" sz="1800" dirty="0" err="1">
              <a:latin typeface="Times New Roman" panose="02020603050405020304" pitchFamily="18" charset="0"/>
              <a:cs typeface="Times New Roman" panose="02020603050405020304" pitchFamily="18" charset="0"/>
            </a:rPr>
            <a:t>Book</a:t>
          </a:r>
          <a:r>
            <a:rPr lang="ro-RO" sz="1800" dirty="0">
              <a:latin typeface="Times New Roman" panose="02020603050405020304" pitchFamily="18" charset="0"/>
              <a:cs typeface="Times New Roman" panose="02020603050405020304" pitchFamily="18" charset="0"/>
            </a:rPr>
            <a:t> Creator. </a:t>
          </a:r>
        </a:p>
      </dgm:t>
    </dgm:pt>
    <dgm:pt modelId="{5C947DA9-B965-4790-8FE2-E481B64B80A1}" type="parTrans" cxnId="{4CFED5E7-34C8-4446-AB65-9E27645D5991}">
      <dgm:prSet/>
      <dgm:spPr/>
      <dgm:t>
        <a:bodyPr/>
        <a:lstStyle/>
        <a:p>
          <a:endParaRPr lang="ro-RO"/>
        </a:p>
      </dgm:t>
    </dgm:pt>
    <dgm:pt modelId="{912392A7-4B2F-4DCD-A074-AC285F55429E}" type="sibTrans" cxnId="{4CFED5E7-34C8-4446-AB65-9E27645D5991}">
      <dgm:prSet/>
      <dgm:spPr/>
      <dgm:t>
        <a:bodyPr/>
        <a:lstStyle/>
        <a:p>
          <a:endParaRPr lang="ro-RO"/>
        </a:p>
      </dgm:t>
    </dgm:pt>
    <dgm:pt modelId="{AB6C984C-8B46-48CD-8351-C0E440F6A258}" type="pres">
      <dgm:prSet presAssocID="{D007063C-C4FA-42E8-9B34-421C9A431103}" presName="Name0" presStyleCnt="0">
        <dgm:presLayoutVars>
          <dgm:chMax val="7"/>
          <dgm:chPref val="7"/>
          <dgm:dir/>
        </dgm:presLayoutVars>
      </dgm:prSet>
      <dgm:spPr/>
      <dgm:t>
        <a:bodyPr/>
        <a:lstStyle/>
        <a:p>
          <a:endParaRPr lang="ru-RU"/>
        </a:p>
      </dgm:t>
    </dgm:pt>
    <dgm:pt modelId="{6FEE74AE-D7A0-4A40-BC75-A231E7CEBF41}" type="pres">
      <dgm:prSet presAssocID="{D007063C-C4FA-42E8-9B34-421C9A431103}" presName="Name1" presStyleCnt="0"/>
      <dgm:spPr/>
    </dgm:pt>
    <dgm:pt modelId="{1141A51D-513F-4514-BEEF-F274619CD3E9}" type="pres">
      <dgm:prSet presAssocID="{D007063C-C4FA-42E8-9B34-421C9A431103}" presName="cycle" presStyleCnt="0"/>
      <dgm:spPr/>
    </dgm:pt>
    <dgm:pt modelId="{09E58969-8D85-4989-8338-80C8A6B7F0CA}" type="pres">
      <dgm:prSet presAssocID="{D007063C-C4FA-42E8-9B34-421C9A431103}" presName="srcNode" presStyleLbl="node1" presStyleIdx="0" presStyleCnt="5"/>
      <dgm:spPr/>
    </dgm:pt>
    <dgm:pt modelId="{A89DD086-4A09-4962-BB35-A1A5D1EA39A8}" type="pres">
      <dgm:prSet presAssocID="{D007063C-C4FA-42E8-9B34-421C9A431103}" presName="conn" presStyleLbl="parChTrans1D2" presStyleIdx="0" presStyleCnt="1"/>
      <dgm:spPr/>
      <dgm:t>
        <a:bodyPr/>
        <a:lstStyle/>
        <a:p>
          <a:endParaRPr lang="ru-RU"/>
        </a:p>
      </dgm:t>
    </dgm:pt>
    <dgm:pt modelId="{42E75F04-9772-4504-BFF8-06485162C3B5}" type="pres">
      <dgm:prSet presAssocID="{D007063C-C4FA-42E8-9B34-421C9A431103}" presName="extraNode" presStyleLbl="node1" presStyleIdx="0" presStyleCnt="5"/>
      <dgm:spPr/>
    </dgm:pt>
    <dgm:pt modelId="{6816A02C-7CD0-4431-BF33-0D2EE88FC342}" type="pres">
      <dgm:prSet presAssocID="{D007063C-C4FA-42E8-9B34-421C9A431103}" presName="dstNode" presStyleLbl="node1" presStyleIdx="0" presStyleCnt="5"/>
      <dgm:spPr/>
    </dgm:pt>
    <dgm:pt modelId="{4516B481-CEB7-4A11-ADC9-7088E5F102D7}" type="pres">
      <dgm:prSet presAssocID="{8878780B-A837-464F-90A0-38D8696BDF56}" presName="text_1" presStyleLbl="node1" presStyleIdx="0" presStyleCnt="5">
        <dgm:presLayoutVars>
          <dgm:bulletEnabled val="1"/>
        </dgm:presLayoutVars>
      </dgm:prSet>
      <dgm:spPr/>
      <dgm:t>
        <a:bodyPr/>
        <a:lstStyle/>
        <a:p>
          <a:endParaRPr lang="ru-RU"/>
        </a:p>
      </dgm:t>
    </dgm:pt>
    <dgm:pt modelId="{454B57B3-9986-42EE-B980-A99D7FDB8C8D}" type="pres">
      <dgm:prSet presAssocID="{8878780B-A837-464F-90A0-38D8696BDF56}" presName="accent_1" presStyleCnt="0"/>
      <dgm:spPr/>
    </dgm:pt>
    <dgm:pt modelId="{526AED30-605B-49C7-98AE-26562DE75849}" type="pres">
      <dgm:prSet presAssocID="{8878780B-A837-464F-90A0-38D8696BDF56}" presName="accentRepeatNode" presStyleLbl="solidFgAcc1" presStyleIdx="0" presStyleCnt="5"/>
      <dgm:spPr/>
    </dgm:pt>
    <dgm:pt modelId="{A641B0C2-9FF5-448A-819E-3A377FAA17C2}" type="pres">
      <dgm:prSet presAssocID="{A5F9899A-1621-4BF6-BC6F-D3BEBE428A37}" presName="text_2" presStyleLbl="node1" presStyleIdx="1" presStyleCnt="5">
        <dgm:presLayoutVars>
          <dgm:bulletEnabled val="1"/>
        </dgm:presLayoutVars>
      </dgm:prSet>
      <dgm:spPr/>
      <dgm:t>
        <a:bodyPr/>
        <a:lstStyle/>
        <a:p>
          <a:endParaRPr lang="ru-RU"/>
        </a:p>
      </dgm:t>
    </dgm:pt>
    <dgm:pt modelId="{48914484-55B6-41B4-8C42-55E11BAE14AA}" type="pres">
      <dgm:prSet presAssocID="{A5F9899A-1621-4BF6-BC6F-D3BEBE428A37}" presName="accent_2" presStyleCnt="0"/>
      <dgm:spPr/>
    </dgm:pt>
    <dgm:pt modelId="{3C4300C0-3732-4F6B-BEFC-BA773571C8F5}" type="pres">
      <dgm:prSet presAssocID="{A5F9899A-1621-4BF6-BC6F-D3BEBE428A37}" presName="accentRepeatNode" presStyleLbl="solidFgAcc1" presStyleIdx="1" presStyleCnt="5"/>
      <dgm:spPr/>
    </dgm:pt>
    <dgm:pt modelId="{5DFA9D80-DFE5-4E75-96BD-5B88D39B0800}" type="pres">
      <dgm:prSet presAssocID="{47F1B5F0-5FD8-4293-9159-0B3D080F6B39}" presName="text_3" presStyleLbl="node1" presStyleIdx="2" presStyleCnt="5">
        <dgm:presLayoutVars>
          <dgm:bulletEnabled val="1"/>
        </dgm:presLayoutVars>
      </dgm:prSet>
      <dgm:spPr/>
      <dgm:t>
        <a:bodyPr/>
        <a:lstStyle/>
        <a:p>
          <a:endParaRPr lang="ru-RU"/>
        </a:p>
      </dgm:t>
    </dgm:pt>
    <dgm:pt modelId="{1A324737-543C-4451-B657-99394044D95C}" type="pres">
      <dgm:prSet presAssocID="{47F1B5F0-5FD8-4293-9159-0B3D080F6B39}" presName="accent_3" presStyleCnt="0"/>
      <dgm:spPr/>
    </dgm:pt>
    <dgm:pt modelId="{FB377DB3-0522-4CA1-8FDE-D931DFC59241}" type="pres">
      <dgm:prSet presAssocID="{47F1B5F0-5FD8-4293-9159-0B3D080F6B39}" presName="accentRepeatNode" presStyleLbl="solidFgAcc1" presStyleIdx="2" presStyleCnt="5"/>
      <dgm:spPr/>
    </dgm:pt>
    <dgm:pt modelId="{C3C9C870-343F-4213-A8E5-EB840BAC0022}" type="pres">
      <dgm:prSet presAssocID="{1732BE41-9CF5-432D-BAF1-C472C9057A10}" presName="text_4" presStyleLbl="node1" presStyleIdx="3" presStyleCnt="5">
        <dgm:presLayoutVars>
          <dgm:bulletEnabled val="1"/>
        </dgm:presLayoutVars>
      </dgm:prSet>
      <dgm:spPr/>
      <dgm:t>
        <a:bodyPr/>
        <a:lstStyle/>
        <a:p>
          <a:endParaRPr lang="ru-RU"/>
        </a:p>
      </dgm:t>
    </dgm:pt>
    <dgm:pt modelId="{209F99FD-09CB-40EE-A30A-687E211828BA}" type="pres">
      <dgm:prSet presAssocID="{1732BE41-9CF5-432D-BAF1-C472C9057A10}" presName="accent_4" presStyleCnt="0"/>
      <dgm:spPr/>
    </dgm:pt>
    <dgm:pt modelId="{8773E4C7-9389-4B66-A1F7-09985E726437}" type="pres">
      <dgm:prSet presAssocID="{1732BE41-9CF5-432D-BAF1-C472C9057A10}" presName="accentRepeatNode" presStyleLbl="solidFgAcc1" presStyleIdx="3" presStyleCnt="5"/>
      <dgm:spPr/>
    </dgm:pt>
    <dgm:pt modelId="{AA2E82A6-08D3-41CC-920C-E04EDC5F80BB}" type="pres">
      <dgm:prSet presAssocID="{188D9D71-C247-42C4-BB3F-DEF88C60CEB0}" presName="text_5" presStyleLbl="node1" presStyleIdx="4" presStyleCnt="5">
        <dgm:presLayoutVars>
          <dgm:bulletEnabled val="1"/>
        </dgm:presLayoutVars>
      </dgm:prSet>
      <dgm:spPr/>
      <dgm:t>
        <a:bodyPr/>
        <a:lstStyle/>
        <a:p>
          <a:endParaRPr lang="ru-RU"/>
        </a:p>
      </dgm:t>
    </dgm:pt>
    <dgm:pt modelId="{490A1626-7A63-4958-BD2A-01FA49C56B53}" type="pres">
      <dgm:prSet presAssocID="{188D9D71-C247-42C4-BB3F-DEF88C60CEB0}" presName="accent_5" presStyleCnt="0"/>
      <dgm:spPr/>
    </dgm:pt>
    <dgm:pt modelId="{72BCC5AB-C3BC-4853-BEE4-101F41EDB996}" type="pres">
      <dgm:prSet presAssocID="{188D9D71-C247-42C4-BB3F-DEF88C60CEB0}" presName="accentRepeatNode" presStyleLbl="solidFgAcc1" presStyleIdx="4" presStyleCnt="5"/>
      <dgm:spPr/>
    </dgm:pt>
  </dgm:ptLst>
  <dgm:cxnLst>
    <dgm:cxn modelId="{A019EE92-FC32-4C2A-91A0-7F5E04E06E75}" srcId="{D007063C-C4FA-42E8-9B34-421C9A431103}" destId="{A5F9899A-1621-4BF6-BC6F-D3BEBE428A37}" srcOrd="1" destOrd="0" parTransId="{05D99947-A215-4558-842F-FF1A5538499F}" sibTransId="{09A1BBBB-8556-42CA-9464-0A77CF0ED426}"/>
    <dgm:cxn modelId="{0B06C504-115A-46A8-840F-CE7B447F5D4E}" type="presOf" srcId="{A5F9899A-1621-4BF6-BC6F-D3BEBE428A37}" destId="{A641B0C2-9FF5-448A-819E-3A377FAA17C2}" srcOrd="0" destOrd="0" presId="urn:microsoft.com/office/officeart/2008/layout/VerticalCurvedList"/>
    <dgm:cxn modelId="{35D89ACF-5588-4893-9A07-70049869DEE9}" type="presOf" srcId="{47F1B5F0-5FD8-4293-9159-0B3D080F6B39}" destId="{5DFA9D80-DFE5-4E75-96BD-5B88D39B0800}" srcOrd="0" destOrd="0" presId="urn:microsoft.com/office/officeart/2008/layout/VerticalCurvedList"/>
    <dgm:cxn modelId="{3964B3E0-994C-4B8B-847C-4F3CFF410355}" type="presOf" srcId="{8878780B-A837-464F-90A0-38D8696BDF56}" destId="{4516B481-CEB7-4A11-ADC9-7088E5F102D7}" srcOrd="0" destOrd="0" presId="urn:microsoft.com/office/officeart/2008/layout/VerticalCurvedList"/>
    <dgm:cxn modelId="{4A4ECE52-4C33-44B2-A4B7-EF4C9B9D0D3D}" type="presOf" srcId="{1732BE41-9CF5-432D-BAF1-C472C9057A10}" destId="{C3C9C870-343F-4213-A8E5-EB840BAC0022}" srcOrd="0" destOrd="0" presId="urn:microsoft.com/office/officeart/2008/layout/VerticalCurvedList"/>
    <dgm:cxn modelId="{4CFED5E7-34C8-4446-AB65-9E27645D5991}" srcId="{D007063C-C4FA-42E8-9B34-421C9A431103}" destId="{188D9D71-C247-42C4-BB3F-DEF88C60CEB0}" srcOrd="4" destOrd="0" parTransId="{5C947DA9-B965-4790-8FE2-E481B64B80A1}" sibTransId="{912392A7-4B2F-4DCD-A074-AC285F55429E}"/>
    <dgm:cxn modelId="{5F31FD3D-97B9-4705-84DF-54DB915B6C78}" type="presOf" srcId="{D007063C-C4FA-42E8-9B34-421C9A431103}" destId="{AB6C984C-8B46-48CD-8351-C0E440F6A258}" srcOrd="0" destOrd="0" presId="urn:microsoft.com/office/officeart/2008/layout/VerticalCurvedList"/>
    <dgm:cxn modelId="{8D8FC927-11D0-4AB5-83AD-A42239C146A8}" type="presOf" srcId="{DC8B34F3-8896-4E7D-9379-2C00F20B1D81}" destId="{A89DD086-4A09-4962-BB35-A1A5D1EA39A8}" srcOrd="0" destOrd="0" presId="urn:microsoft.com/office/officeart/2008/layout/VerticalCurvedList"/>
    <dgm:cxn modelId="{960D3825-C8FF-47E7-AD6A-28A2F9FE5EE0}" srcId="{D007063C-C4FA-42E8-9B34-421C9A431103}" destId="{1732BE41-9CF5-432D-BAF1-C472C9057A10}" srcOrd="3" destOrd="0" parTransId="{DCAF7DCB-1ACF-4B5E-9FDF-1F3E9500804F}" sibTransId="{92982AD9-8F9C-4E63-AB9C-077FAD4D92D7}"/>
    <dgm:cxn modelId="{06D61D3C-0609-44CD-ADAA-AB976307CDFF}" type="presOf" srcId="{188D9D71-C247-42C4-BB3F-DEF88C60CEB0}" destId="{AA2E82A6-08D3-41CC-920C-E04EDC5F80BB}" srcOrd="0" destOrd="0" presId="urn:microsoft.com/office/officeart/2008/layout/VerticalCurvedList"/>
    <dgm:cxn modelId="{6B525E34-178C-4ED8-9D2C-AB205A97364E}" srcId="{D007063C-C4FA-42E8-9B34-421C9A431103}" destId="{8878780B-A837-464F-90A0-38D8696BDF56}" srcOrd="0" destOrd="0" parTransId="{8469BDF1-9347-466D-A1EF-FCC92D1E8816}" sibTransId="{DC8B34F3-8896-4E7D-9379-2C00F20B1D81}"/>
    <dgm:cxn modelId="{0028A43A-C1DD-4697-BF0A-D7A7DAB8A51B}" srcId="{D007063C-C4FA-42E8-9B34-421C9A431103}" destId="{47F1B5F0-5FD8-4293-9159-0B3D080F6B39}" srcOrd="2" destOrd="0" parTransId="{B99E9F04-7012-467D-AF26-693F5CF2D5C1}" sibTransId="{7813B709-EEB3-440A-970B-B9A467310F52}"/>
    <dgm:cxn modelId="{7CDD2BC7-A541-4607-B116-8FDBFC1A6166}" type="presParOf" srcId="{AB6C984C-8B46-48CD-8351-C0E440F6A258}" destId="{6FEE74AE-D7A0-4A40-BC75-A231E7CEBF41}" srcOrd="0" destOrd="0" presId="urn:microsoft.com/office/officeart/2008/layout/VerticalCurvedList"/>
    <dgm:cxn modelId="{A8E596E0-F0A0-40D4-8C65-D6A892ADD822}" type="presParOf" srcId="{6FEE74AE-D7A0-4A40-BC75-A231E7CEBF41}" destId="{1141A51D-513F-4514-BEEF-F274619CD3E9}" srcOrd="0" destOrd="0" presId="urn:microsoft.com/office/officeart/2008/layout/VerticalCurvedList"/>
    <dgm:cxn modelId="{7C1B65AC-B2A4-4487-AC45-4D5C4776DB9A}" type="presParOf" srcId="{1141A51D-513F-4514-BEEF-F274619CD3E9}" destId="{09E58969-8D85-4989-8338-80C8A6B7F0CA}" srcOrd="0" destOrd="0" presId="urn:microsoft.com/office/officeart/2008/layout/VerticalCurvedList"/>
    <dgm:cxn modelId="{B037A780-99C3-4A9F-A415-C9772C4AFCB6}" type="presParOf" srcId="{1141A51D-513F-4514-BEEF-F274619CD3E9}" destId="{A89DD086-4A09-4962-BB35-A1A5D1EA39A8}" srcOrd="1" destOrd="0" presId="urn:microsoft.com/office/officeart/2008/layout/VerticalCurvedList"/>
    <dgm:cxn modelId="{853EA458-7C8B-426A-9AE7-A7A703799F5E}" type="presParOf" srcId="{1141A51D-513F-4514-BEEF-F274619CD3E9}" destId="{42E75F04-9772-4504-BFF8-06485162C3B5}" srcOrd="2" destOrd="0" presId="urn:microsoft.com/office/officeart/2008/layout/VerticalCurvedList"/>
    <dgm:cxn modelId="{965F93C9-64D7-494D-BF90-E1305919E32A}" type="presParOf" srcId="{1141A51D-513F-4514-BEEF-F274619CD3E9}" destId="{6816A02C-7CD0-4431-BF33-0D2EE88FC342}" srcOrd="3" destOrd="0" presId="urn:microsoft.com/office/officeart/2008/layout/VerticalCurvedList"/>
    <dgm:cxn modelId="{854CFD9F-1087-4483-970F-C6594DD99F2C}" type="presParOf" srcId="{6FEE74AE-D7A0-4A40-BC75-A231E7CEBF41}" destId="{4516B481-CEB7-4A11-ADC9-7088E5F102D7}" srcOrd="1" destOrd="0" presId="urn:microsoft.com/office/officeart/2008/layout/VerticalCurvedList"/>
    <dgm:cxn modelId="{30C002C5-137E-498B-B479-DE5080AE910C}" type="presParOf" srcId="{6FEE74AE-D7A0-4A40-BC75-A231E7CEBF41}" destId="{454B57B3-9986-42EE-B980-A99D7FDB8C8D}" srcOrd="2" destOrd="0" presId="urn:microsoft.com/office/officeart/2008/layout/VerticalCurvedList"/>
    <dgm:cxn modelId="{4B62C018-C9EB-4AB5-A87B-07DF61E4579C}" type="presParOf" srcId="{454B57B3-9986-42EE-B980-A99D7FDB8C8D}" destId="{526AED30-605B-49C7-98AE-26562DE75849}" srcOrd="0" destOrd="0" presId="urn:microsoft.com/office/officeart/2008/layout/VerticalCurvedList"/>
    <dgm:cxn modelId="{FC165783-8D63-43F9-B289-596BBF5A192C}" type="presParOf" srcId="{6FEE74AE-D7A0-4A40-BC75-A231E7CEBF41}" destId="{A641B0C2-9FF5-448A-819E-3A377FAA17C2}" srcOrd="3" destOrd="0" presId="urn:microsoft.com/office/officeart/2008/layout/VerticalCurvedList"/>
    <dgm:cxn modelId="{56738299-D316-40D6-918B-5BF8A96C523E}" type="presParOf" srcId="{6FEE74AE-D7A0-4A40-BC75-A231E7CEBF41}" destId="{48914484-55B6-41B4-8C42-55E11BAE14AA}" srcOrd="4" destOrd="0" presId="urn:microsoft.com/office/officeart/2008/layout/VerticalCurvedList"/>
    <dgm:cxn modelId="{8E37EA5D-447F-4C30-9F14-E3FE6A8F807B}" type="presParOf" srcId="{48914484-55B6-41B4-8C42-55E11BAE14AA}" destId="{3C4300C0-3732-4F6B-BEFC-BA773571C8F5}" srcOrd="0" destOrd="0" presId="urn:microsoft.com/office/officeart/2008/layout/VerticalCurvedList"/>
    <dgm:cxn modelId="{1914D78A-4436-44A6-B85E-1F67E6D3D708}" type="presParOf" srcId="{6FEE74AE-D7A0-4A40-BC75-A231E7CEBF41}" destId="{5DFA9D80-DFE5-4E75-96BD-5B88D39B0800}" srcOrd="5" destOrd="0" presId="urn:microsoft.com/office/officeart/2008/layout/VerticalCurvedList"/>
    <dgm:cxn modelId="{97138C7B-E646-4BC3-8742-72A1D5656F1F}" type="presParOf" srcId="{6FEE74AE-D7A0-4A40-BC75-A231E7CEBF41}" destId="{1A324737-543C-4451-B657-99394044D95C}" srcOrd="6" destOrd="0" presId="urn:microsoft.com/office/officeart/2008/layout/VerticalCurvedList"/>
    <dgm:cxn modelId="{B5399D13-3AA2-40B6-BA4A-6CB36D712544}" type="presParOf" srcId="{1A324737-543C-4451-B657-99394044D95C}" destId="{FB377DB3-0522-4CA1-8FDE-D931DFC59241}" srcOrd="0" destOrd="0" presId="urn:microsoft.com/office/officeart/2008/layout/VerticalCurvedList"/>
    <dgm:cxn modelId="{8C0C0BE6-A0CB-410A-AEEB-314B4FC55145}" type="presParOf" srcId="{6FEE74AE-D7A0-4A40-BC75-A231E7CEBF41}" destId="{C3C9C870-343F-4213-A8E5-EB840BAC0022}" srcOrd="7" destOrd="0" presId="urn:microsoft.com/office/officeart/2008/layout/VerticalCurvedList"/>
    <dgm:cxn modelId="{D104DB26-A05D-4067-AAE7-AB3D0025A16A}" type="presParOf" srcId="{6FEE74AE-D7A0-4A40-BC75-A231E7CEBF41}" destId="{209F99FD-09CB-40EE-A30A-687E211828BA}" srcOrd="8" destOrd="0" presId="urn:microsoft.com/office/officeart/2008/layout/VerticalCurvedList"/>
    <dgm:cxn modelId="{8AC1787D-957A-48A4-9F89-A8C0089D5F46}" type="presParOf" srcId="{209F99FD-09CB-40EE-A30A-687E211828BA}" destId="{8773E4C7-9389-4B66-A1F7-09985E726437}" srcOrd="0" destOrd="0" presId="urn:microsoft.com/office/officeart/2008/layout/VerticalCurvedList"/>
    <dgm:cxn modelId="{02946401-CA32-4CC6-94D0-F296C106AABB}" type="presParOf" srcId="{6FEE74AE-D7A0-4A40-BC75-A231E7CEBF41}" destId="{AA2E82A6-08D3-41CC-920C-E04EDC5F80BB}" srcOrd="9" destOrd="0" presId="urn:microsoft.com/office/officeart/2008/layout/VerticalCurvedList"/>
    <dgm:cxn modelId="{95D074A1-86AE-42FB-8E00-628A8721F1DA}" type="presParOf" srcId="{6FEE74AE-D7A0-4A40-BC75-A231E7CEBF41}" destId="{490A1626-7A63-4958-BD2A-01FA49C56B53}" srcOrd="10" destOrd="0" presId="urn:microsoft.com/office/officeart/2008/layout/VerticalCurvedList"/>
    <dgm:cxn modelId="{7A111CE7-4301-4748-B54C-11E8FF99B8F6}" type="presParOf" srcId="{490A1626-7A63-4958-BD2A-01FA49C56B53}" destId="{72BCC5AB-C3BC-4853-BEE4-101F41EDB996}"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7063C-C4FA-42E8-9B34-421C9A43110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o-RO"/>
        </a:p>
      </dgm:t>
    </dgm:pt>
    <dgm:pt modelId="{6845ECB2-1AA2-4F20-94F5-1B5CEA3C1A3E}">
      <dgm:prSet custT="1"/>
      <dgm:spPr/>
      <dgm:t>
        <a:bodyPr/>
        <a:lstStyle/>
        <a:p>
          <a:pPr>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În procesul de predare, cadrele didactice ar putea utiliza instrumente web care prezintă informația într-o formă foarte simplă și atractivă. </a:t>
          </a:r>
        </a:p>
      </dgm:t>
    </dgm:pt>
    <dgm:pt modelId="{4DCB5E84-9B5E-421C-B51C-639C55DB22EE}" type="parTrans" cxnId="{CDC7A3B2-672C-4422-A088-DE912C311E93}">
      <dgm:prSet/>
      <dgm:spPr/>
      <dgm:t>
        <a:bodyPr/>
        <a:lstStyle/>
        <a:p>
          <a:endParaRPr lang="ro-RO"/>
        </a:p>
      </dgm:t>
    </dgm:pt>
    <dgm:pt modelId="{E16B8B02-5DAD-4743-A904-99821C46958A}" type="sibTrans" cxnId="{CDC7A3B2-672C-4422-A088-DE912C311E93}">
      <dgm:prSet/>
      <dgm:spPr/>
      <dgm:t>
        <a:bodyPr/>
        <a:lstStyle/>
        <a:p>
          <a:endParaRPr lang="ro-RO"/>
        </a:p>
      </dgm:t>
    </dgm:pt>
    <dgm:pt modelId="{E01854A9-BA5E-439D-8686-8EA4D09BE2A5}">
      <dgm:prSet custT="1"/>
      <dgm:spPr/>
      <dgm:t>
        <a:bodyPr/>
        <a:lstStyle/>
        <a:p>
          <a:pPr>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Deosebit de utile ar putea fi cărțile digitale simple, cu un număr </a:t>
          </a:r>
          <a:r>
            <a:rPr lang="ro-RO" sz="1800" dirty="0" err="1">
              <a:latin typeface="Times New Roman" panose="02020603050405020304" pitchFamily="18" charset="0"/>
              <a:cs typeface="Times New Roman" panose="02020603050405020304" pitchFamily="18" charset="0"/>
            </a:rPr>
            <a:t>limutat</a:t>
          </a:r>
          <a:r>
            <a:rPr lang="ro-RO" sz="1800" dirty="0">
              <a:latin typeface="Times New Roman" panose="02020603050405020304" pitchFamily="18" charset="0"/>
              <a:cs typeface="Times New Roman" panose="02020603050405020304" pitchFamily="18" charset="0"/>
            </a:rPr>
            <a:t> de pagini, create cu </a:t>
          </a:r>
          <a:r>
            <a:rPr lang="ro-RO" sz="1800" dirty="0" err="1">
              <a:latin typeface="Times New Roman" panose="02020603050405020304" pitchFamily="18" charset="0"/>
              <a:cs typeface="Times New Roman" panose="02020603050405020304" pitchFamily="18" charset="0"/>
            </a:rPr>
            <a:t>Book</a:t>
          </a:r>
          <a:r>
            <a:rPr lang="ro-RO" sz="1800" dirty="0">
              <a:latin typeface="Times New Roman" panose="02020603050405020304" pitchFamily="18" charset="0"/>
              <a:cs typeface="Times New Roman" panose="02020603050405020304" pitchFamily="18" charset="0"/>
            </a:rPr>
            <a:t> Creator sau </a:t>
          </a:r>
          <a:r>
            <a:rPr lang="ro-RO" sz="1800" dirty="0" err="1">
              <a:latin typeface="Times New Roman" panose="02020603050405020304" pitchFamily="18" charset="0"/>
              <a:cs typeface="Times New Roman" panose="02020603050405020304" pitchFamily="18" charset="0"/>
            </a:rPr>
            <a:t>Bookemon</a:t>
          </a:r>
          <a:r>
            <a:rPr lang="ro-RO" sz="1800" dirty="0">
              <a:latin typeface="Times New Roman" panose="02020603050405020304" pitchFamily="18" charset="0"/>
              <a:cs typeface="Times New Roman" panose="02020603050405020304" pitchFamily="18" charset="0"/>
            </a:rPr>
            <a:t>. </a:t>
          </a:r>
        </a:p>
      </dgm:t>
    </dgm:pt>
    <dgm:pt modelId="{4B99249E-4B4F-4506-9006-6F312A2FE24A}" type="parTrans" cxnId="{8511CA8A-E49E-4936-8DB9-D1F2C6AE4FA4}">
      <dgm:prSet/>
      <dgm:spPr/>
      <dgm:t>
        <a:bodyPr/>
        <a:lstStyle/>
        <a:p>
          <a:endParaRPr lang="ro-RO"/>
        </a:p>
      </dgm:t>
    </dgm:pt>
    <dgm:pt modelId="{B446F9EB-EA04-44E8-AD73-968FFEBF1760}" type="sibTrans" cxnId="{8511CA8A-E49E-4936-8DB9-D1F2C6AE4FA4}">
      <dgm:prSet/>
      <dgm:spPr/>
      <dgm:t>
        <a:bodyPr/>
        <a:lstStyle/>
        <a:p>
          <a:endParaRPr lang="ro-RO"/>
        </a:p>
      </dgm:t>
    </dgm:pt>
    <dgm:pt modelId="{CEDEAEE9-2B98-40AC-9C8A-382F9B40BDF8}">
      <dgm:prSet custT="1"/>
      <dgm:spPr/>
      <dgm:t>
        <a:bodyPr/>
        <a:lstStyle/>
        <a:p>
          <a:pPr>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În procesul de învățare, elevul va fi încurajat să utilizeze instrumente web care utilizează doar audio sau doar imagini cu foarte puțin text, cum ar fi </a:t>
          </a:r>
          <a:r>
            <a:rPr lang="ro-RO" sz="1800" dirty="0" err="1">
              <a:latin typeface="Times New Roman" panose="02020603050405020304" pitchFamily="18" charset="0"/>
              <a:cs typeface="Times New Roman" panose="02020603050405020304" pitchFamily="18" charset="0"/>
            </a:rPr>
            <a:t>avatarele</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Voki</a:t>
          </a:r>
          <a:r>
            <a:rPr lang="ro-RO" sz="1800" dirty="0">
              <a:latin typeface="Times New Roman" panose="02020603050405020304" pitchFamily="18" charset="0"/>
              <a:cs typeface="Times New Roman" panose="02020603050405020304" pitchFamily="18" charset="0"/>
            </a:rPr>
            <a:t> și </a:t>
          </a:r>
          <a:r>
            <a:rPr lang="ro-RO" sz="1800" dirty="0" err="1">
              <a:latin typeface="Times New Roman" panose="02020603050405020304" pitchFamily="18" charset="0"/>
              <a:cs typeface="Times New Roman" panose="02020603050405020304" pitchFamily="18" charset="0"/>
            </a:rPr>
            <a:t>Blabberize</a:t>
          </a:r>
          <a:r>
            <a:rPr lang="ro-RO" sz="1800" dirty="0">
              <a:latin typeface="Times New Roman" panose="02020603050405020304" pitchFamily="18" charset="0"/>
              <a:cs typeface="Times New Roman" panose="02020603050405020304" pitchFamily="18" charset="0"/>
            </a:rPr>
            <a:t>, sau site-urile de înregistrare a vocii: </a:t>
          </a:r>
          <a:r>
            <a:rPr lang="ro-RO" sz="1800" dirty="0" err="1">
              <a:latin typeface="Times New Roman" panose="02020603050405020304" pitchFamily="18" charset="0"/>
              <a:cs typeface="Times New Roman" panose="02020603050405020304" pitchFamily="18" charset="0"/>
            </a:rPr>
            <a:t>Vocaroo</a:t>
          </a:r>
          <a:r>
            <a:rPr lang="ro-RO" sz="1800" dirty="0">
              <a:latin typeface="Times New Roman" panose="02020603050405020304" pitchFamily="18" charset="0"/>
              <a:cs typeface="Times New Roman" panose="02020603050405020304" pitchFamily="18" charset="0"/>
            </a:rPr>
            <a:t> și </a:t>
          </a:r>
          <a:r>
            <a:rPr lang="ro-RO" sz="1800" dirty="0" err="1">
              <a:latin typeface="Times New Roman" panose="02020603050405020304" pitchFamily="18" charset="0"/>
              <a:cs typeface="Times New Roman" panose="02020603050405020304" pitchFamily="18" charset="0"/>
            </a:rPr>
            <a:t>Voice</a:t>
          </a:r>
          <a:r>
            <a:rPr lang="ro-RO" sz="1800" dirty="0">
              <a:latin typeface="Times New Roman" panose="02020603050405020304" pitchFamily="18" charset="0"/>
              <a:cs typeface="Times New Roman" panose="02020603050405020304" pitchFamily="18" charset="0"/>
            </a:rPr>
            <a:t> Spice.  </a:t>
          </a:r>
        </a:p>
      </dgm:t>
    </dgm:pt>
    <dgm:pt modelId="{8E84D1A5-994D-4A88-A015-3D8CAC4B9B7A}" type="parTrans" cxnId="{9D4036AB-1923-4A8A-8FF2-501990128498}">
      <dgm:prSet/>
      <dgm:spPr/>
      <dgm:t>
        <a:bodyPr/>
        <a:lstStyle/>
        <a:p>
          <a:endParaRPr lang="ro-RO"/>
        </a:p>
      </dgm:t>
    </dgm:pt>
    <dgm:pt modelId="{27DA34EB-649B-4620-ADA0-F80FB79FFED0}" type="sibTrans" cxnId="{9D4036AB-1923-4A8A-8FF2-501990128498}">
      <dgm:prSet/>
      <dgm:spPr/>
      <dgm:t>
        <a:bodyPr/>
        <a:lstStyle/>
        <a:p>
          <a:endParaRPr lang="ro-RO"/>
        </a:p>
      </dgm:t>
    </dgm:pt>
    <dgm:pt modelId="{2EEC6E79-BF04-4F31-9A08-2814C2837DF3}">
      <dgm:prSet custT="1"/>
      <dgm:spPr/>
      <dgm:t>
        <a:bodyPr/>
        <a:lstStyle/>
        <a:p>
          <a:pPr>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Prezentările PPT ar putea fi înlocuite cu prezentări dinamice, scurte, cu accent pe imagini și foarte puțin text, create cu </a:t>
          </a:r>
          <a:r>
            <a:rPr lang="ro-RO" sz="1800" dirty="0" err="1">
              <a:latin typeface="Times New Roman" panose="02020603050405020304" pitchFamily="18" charset="0"/>
              <a:cs typeface="Times New Roman" panose="02020603050405020304" pitchFamily="18" charset="0"/>
            </a:rPr>
            <a:t>PowToon</a:t>
          </a:r>
          <a:r>
            <a:rPr lang="ro-RO" sz="1800" dirty="0">
              <a:latin typeface="Times New Roman" panose="02020603050405020304" pitchFamily="18" charset="0"/>
              <a:cs typeface="Times New Roman" panose="02020603050405020304" pitchFamily="18" charset="0"/>
            </a:rPr>
            <a:t> sau </a:t>
          </a:r>
          <a:r>
            <a:rPr lang="ro-RO" sz="1800" dirty="0" err="1">
              <a:latin typeface="Times New Roman" panose="02020603050405020304" pitchFamily="18" charset="0"/>
              <a:cs typeface="Times New Roman" panose="02020603050405020304" pitchFamily="18" charset="0"/>
            </a:rPr>
            <a:t>Animaker</a:t>
          </a:r>
          <a:r>
            <a:rPr lang="ro-RO" sz="1800" dirty="0">
              <a:latin typeface="Times New Roman" panose="02020603050405020304" pitchFamily="18" charset="0"/>
              <a:cs typeface="Times New Roman" panose="02020603050405020304" pitchFamily="18" charset="0"/>
            </a:rPr>
            <a:t>. </a:t>
          </a:r>
        </a:p>
      </dgm:t>
    </dgm:pt>
    <dgm:pt modelId="{C0F86E2F-8775-407C-9811-D278FDE5379C}" type="parTrans" cxnId="{29B6F935-2851-4BBA-9511-7E2F4D6C37FA}">
      <dgm:prSet/>
      <dgm:spPr/>
    </dgm:pt>
    <dgm:pt modelId="{3C3FD208-ED15-4459-8C47-63872273A3DB}" type="sibTrans" cxnId="{29B6F935-2851-4BBA-9511-7E2F4D6C37FA}">
      <dgm:prSet/>
      <dgm:spPr/>
    </dgm:pt>
    <dgm:pt modelId="{E9CB1A3E-3898-43C8-96FD-037B1F97B76D}">
      <dgm:prSet custT="1"/>
      <dgm:spPr/>
      <dgm:t>
        <a:bodyPr/>
        <a:lstStyle/>
        <a:p>
          <a:pPr>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Se va acorda o atenție deosebită materialelor de predare în format video, cum ar fi animațiile simple, care vor înlocui materialele lungi de tip text. </a:t>
          </a:r>
        </a:p>
      </dgm:t>
    </dgm:pt>
    <dgm:pt modelId="{8CF59E70-2B55-4FED-B92D-92752B1E7EEF}" type="parTrans" cxnId="{2DD72344-E796-45FA-B209-7B95E561F268}">
      <dgm:prSet/>
      <dgm:spPr/>
    </dgm:pt>
    <dgm:pt modelId="{A38D0BB1-30B7-4307-810F-D105B80C0431}" type="sibTrans" cxnId="{2DD72344-E796-45FA-B209-7B95E561F268}">
      <dgm:prSet/>
      <dgm:spPr/>
    </dgm:pt>
    <dgm:pt modelId="{AB6C984C-8B46-48CD-8351-C0E440F6A258}" type="pres">
      <dgm:prSet presAssocID="{D007063C-C4FA-42E8-9B34-421C9A431103}" presName="Name0" presStyleCnt="0">
        <dgm:presLayoutVars>
          <dgm:chMax val="7"/>
          <dgm:chPref val="7"/>
          <dgm:dir/>
        </dgm:presLayoutVars>
      </dgm:prSet>
      <dgm:spPr/>
      <dgm:t>
        <a:bodyPr/>
        <a:lstStyle/>
        <a:p>
          <a:endParaRPr lang="ru-RU"/>
        </a:p>
      </dgm:t>
    </dgm:pt>
    <dgm:pt modelId="{6FEE74AE-D7A0-4A40-BC75-A231E7CEBF41}" type="pres">
      <dgm:prSet presAssocID="{D007063C-C4FA-42E8-9B34-421C9A431103}" presName="Name1" presStyleCnt="0"/>
      <dgm:spPr/>
    </dgm:pt>
    <dgm:pt modelId="{1141A51D-513F-4514-BEEF-F274619CD3E9}" type="pres">
      <dgm:prSet presAssocID="{D007063C-C4FA-42E8-9B34-421C9A431103}" presName="cycle" presStyleCnt="0"/>
      <dgm:spPr/>
    </dgm:pt>
    <dgm:pt modelId="{09E58969-8D85-4989-8338-80C8A6B7F0CA}" type="pres">
      <dgm:prSet presAssocID="{D007063C-C4FA-42E8-9B34-421C9A431103}" presName="srcNode" presStyleLbl="node1" presStyleIdx="0" presStyleCnt="5"/>
      <dgm:spPr/>
    </dgm:pt>
    <dgm:pt modelId="{A89DD086-4A09-4962-BB35-A1A5D1EA39A8}" type="pres">
      <dgm:prSet presAssocID="{D007063C-C4FA-42E8-9B34-421C9A431103}" presName="conn" presStyleLbl="parChTrans1D2" presStyleIdx="0" presStyleCnt="1"/>
      <dgm:spPr/>
      <dgm:t>
        <a:bodyPr/>
        <a:lstStyle/>
        <a:p>
          <a:endParaRPr lang="ru-RU"/>
        </a:p>
      </dgm:t>
    </dgm:pt>
    <dgm:pt modelId="{42E75F04-9772-4504-BFF8-06485162C3B5}" type="pres">
      <dgm:prSet presAssocID="{D007063C-C4FA-42E8-9B34-421C9A431103}" presName="extraNode" presStyleLbl="node1" presStyleIdx="0" presStyleCnt="5"/>
      <dgm:spPr/>
    </dgm:pt>
    <dgm:pt modelId="{6816A02C-7CD0-4431-BF33-0D2EE88FC342}" type="pres">
      <dgm:prSet presAssocID="{D007063C-C4FA-42E8-9B34-421C9A431103}" presName="dstNode" presStyleLbl="node1" presStyleIdx="0" presStyleCnt="5"/>
      <dgm:spPr/>
    </dgm:pt>
    <dgm:pt modelId="{F3882284-ACB0-4B38-A04E-145A790EEC46}" type="pres">
      <dgm:prSet presAssocID="{6845ECB2-1AA2-4F20-94F5-1B5CEA3C1A3E}" presName="text_1" presStyleLbl="node1" presStyleIdx="0" presStyleCnt="5" custScaleY="119731">
        <dgm:presLayoutVars>
          <dgm:bulletEnabled val="1"/>
        </dgm:presLayoutVars>
      </dgm:prSet>
      <dgm:spPr/>
      <dgm:t>
        <a:bodyPr/>
        <a:lstStyle/>
        <a:p>
          <a:endParaRPr lang="ru-RU"/>
        </a:p>
      </dgm:t>
    </dgm:pt>
    <dgm:pt modelId="{FAF1F078-05C5-4A3D-BF84-3EDF09CB04B0}" type="pres">
      <dgm:prSet presAssocID="{6845ECB2-1AA2-4F20-94F5-1B5CEA3C1A3E}" presName="accent_1" presStyleCnt="0"/>
      <dgm:spPr/>
    </dgm:pt>
    <dgm:pt modelId="{E34CCF69-E088-4B95-9984-CEB1806DF1F3}" type="pres">
      <dgm:prSet presAssocID="{6845ECB2-1AA2-4F20-94F5-1B5CEA3C1A3E}" presName="accentRepeatNode" presStyleLbl="solidFgAcc1" presStyleIdx="0" presStyleCnt="5"/>
      <dgm:spPr/>
    </dgm:pt>
    <dgm:pt modelId="{7A8392DD-B027-4D99-8E83-A2D849F84FC4}" type="pres">
      <dgm:prSet presAssocID="{2EEC6E79-BF04-4F31-9A08-2814C2837DF3}" presName="text_2" presStyleLbl="node1" presStyleIdx="1" presStyleCnt="5" custScaleY="119731">
        <dgm:presLayoutVars>
          <dgm:bulletEnabled val="1"/>
        </dgm:presLayoutVars>
      </dgm:prSet>
      <dgm:spPr/>
      <dgm:t>
        <a:bodyPr/>
        <a:lstStyle/>
        <a:p>
          <a:endParaRPr lang="ru-RU"/>
        </a:p>
      </dgm:t>
    </dgm:pt>
    <dgm:pt modelId="{3D6C968A-ABA7-446A-BF6A-36D7756859C7}" type="pres">
      <dgm:prSet presAssocID="{2EEC6E79-BF04-4F31-9A08-2814C2837DF3}" presName="accent_2" presStyleCnt="0"/>
      <dgm:spPr/>
    </dgm:pt>
    <dgm:pt modelId="{F861F5F1-BD96-4B36-9BE9-9F32014966B0}" type="pres">
      <dgm:prSet presAssocID="{2EEC6E79-BF04-4F31-9A08-2814C2837DF3}" presName="accentRepeatNode" presStyleLbl="solidFgAcc1" presStyleIdx="1" presStyleCnt="5"/>
      <dgm:spPr/>
    </dgm:pt>
    <dgm:pt modelId="{A007241A-0663-4820-8562-E3BE2E2FD2E0}" type="pres">
      <dgm:prSet presAssocID="{E9CB1A3E-3898-43C8-96FD-037B1F97B76D}" presName="text_3" presStyleLbl="node1" presStyleIdx="2" presStyleCnt="5" custScaleY="119731">
        <dgm:presLayoutVars>
          <dgm:bulletEnabled val="1"/>
        </dgm:presLayoutVars>
      </dgm:prSet>
      <dgm:spPr/>
      <dgm:t>
        <a:bodyPr/>
        <a:lstStyle/>
        <a:p>
          <a:endParaRPr lang="ru-RU"/>
        </a:p>
      </dgm:t>
    </dgm:pt>
    <dgm:pt modelId="{FF48A093-7858-46B3-A2EF-D91FBC1BC7AB}" type="pres">
      <dgm:prSet presAssocID="{E9CB1A3E-3898-43C8-96FD-037B1F97B76D}" presName="accent_3" presStyleCnt="0"/>
      <dgm:spPr/>
    </dgm:pt>
    <dgm:pt modelId="{44924F71-8437-48C7-87AD-62FA5F8D97CA}" type="pres">
      <dgm:prSet presAssocID="{E9CB1A3E-3898-43C8-96FD-037B1F97B76D}" presName="accentRepeatNode" presStyleLbl="solidFgAcc1" presStyleIdx="2" presStyleCnt="5"/>
      <dgm:spPr/>
    </dgm:pt>
    <dgm:pt modelId="{9162544E-DA1D-41F7-9F14-D6241C025361}" type="pres">
      <dgm:prSet presAssocID="{E01854A9-BA5E-439D-8686-8EA4D09BE2A5}" presName="text_4" presStyleLbl="node1" presStyleIdx="3" presStyleCnt="5" custScaleY="119731">
        <dgm:presLayoutVars>
          <dgm:bulletEnabled val="1"/>
        </dgm:presLayoutVars>
      </dgm:prSet>
      <dgm:spPr/>
      <dgm:t>
        <a:bodyPr/>
        <a:lstStyle/>
        <a:p>
          <a:endParaRPr lang="ru-RU"/>
        </a:p>
      </dgm:t>
    </dgm:pt>
    <dgm:pt modelId="{24B389D9-34AF-456F-921E-5343C4020AF8}" type="pres">
      <dgm:prSet presAssocID="{E01854A9-BA5E-439D-8686-8EA4D09BE2A5}" presName="accent_4" presStyleCnt="0"/>
      <dgm:spPr/>
    </dgm:pt>
    <dgm:pt modelId="{E980B11A-77FA-486B-A9E4-CF7E1F741CBA}" type="pres">
      <dgm:prSet presAssocID="{E01854A9-BA5E-439D-8686-8EA4D09BE2A5}" presName="accentRepeatNode" presStyleLbl="solidFgAcc1" presStyleIdx="3" presStyleCnt="5"/>
      <dgm:spPr/>
    </dgm:pt>
    <dgm:pt modelId="{67500BF0-74FB-4F86-A766-4F5C07B25932}" type="pres">
      <dgm:prSet presAssocID="{CEDEAEE9-2B98-40AC-9C8A-382F9B40BDF8}" presName="text_5" presStyleLbl="node1" presStyleIdx="4" presStyleCnt="5" custScaleY="119731">
        <dgm:presLayoutVars>
          <dgm:bulletEnabled val="1"/>
        </dgm:presLayoutVars>
      </dgm:prSet>
      <dgm:spPr/>
      <dgm:t>
        <a:bodyPr/>
        <a:lstStyle/>
        <a:p>
          <a:endParaRPr lang="ru-RU"/>
        </a:p>
      </dgm:t>
    </dgm:pt>
    <dgm:pt modelId="{1D4D2E4C-7257-4A4A-9217-2D4E9C9FEC96}" type="pres">
      <dgm:prSet presAssocID="{CEDEAEE9-2B98-40AC-9C8A-382F9B40BDF8}" presName="accent_5" presStyleCnt="0"/>
      <dgm:spPr/>
    </dgm:pt>
    <dgm:pt modelId="{A72DD3CC-ACB5-4F35-B0C7-CF5F9E4B0F22}" type="pres">
      <dgm:prSet presAssocID="{CEDEAEE9-2B98-40AC-9C8A-382F9B40BDF8}" presName="accentRepeatNode" presStyleLbl="solidFgAcc1" presStyleIdx="4" presStyleCnt="5"/>
      <dgm:spPr/>
    </dgm:pt>
  </dgm:ptLst>
  <dgm:cxnLst>
    <dgm:cxn modelId="{8511CA8A-E49E-4936-8DB9-D1F2C6AE4FA4}" srcId="{D007063C-C4FA-42E8-9B34-421C9A431103}" destId="{E01854A9-BA5E-439D-8686-8EA4D09BE2A5}" srcOrd="3" destOrd="0" parTransId="{4B99249E-4B4F-4506-9006-6F312A2FE24A}" sibTransId="{B446F9EB-EA04-44E8-AD73-968FFEBF1760}"/>
    <dgm:cxn modelId="{2DD72344-E796-45FA-B209-7B95E561F268}" srcId="{D007063C-C4FA-42E8-9B34-421C9A431103}" destId="{E9CB1A3E-3898-43C8-96FD-037B1F97B76D}" srcOrd="2" destOrd="0" parTransId="{8CF59E70-2B55-4FED-B92D-92752B1E7EEF}" sibTransId="{A38D0BB1-30B7-4307-810F-D105B80C0431}"/>
    <dgm:cxn modelId="{2D03C720-64FD-454D-9BE1-333E1B5BBADF}" type="presOf" srcId="{E16B8B02-5DAD-4743-A904-99821C46958A}" destId="{A89DD086-4A09-4962-BB35-A1A5D1EA39A8}" srcOrd="0" destOrd="0" presId="urn:microsoft.com/office/officeart/2008/layout/VerticalCurvedList"/>
    <dgm:cxn modelId="{A09A1156-FFB6-451A-A60C-6635889DC890}" type="presOf" srcId="{E01854A9-BA5E-439D-8686-8EA4D09BE2A5}" destId="{9162544E-DA1D-41F7-9F14-D6241C025361}" srcOrd="0" destOrd="0" presId="urn:microsoft.com/office/officeart/2008/layout/VerticalCurvedList"/>
    <dgm:cxn modelId="{4D310F31-47A8-45DC-AEAD-0B0500A0A8FF}" type="presOf" srcId="{CEDEAEE9-2B98-40AC-9C8A-382F9B40BDF8}" destId="{67500BF0-74FB-4F86-A766-4F5C07B25932}" srcOrd="0" destOrd="0" presId="urn:microsoft.com/office/officeart/2008/layout/VerticalCurvedList"/>
    <dgm:cxn modelId="{CDC7A3B2-672C-4422-A088-DE912C311E93}" srcId="{D007063C-C4FA-42E8-9B34-421C9A431103}" destId="{6845ECB2-1AA2-4F20-94F5-1B5CEA3C1A3E}" srcOrd="0" destOrd="0" parTransId="{4DCB5E84-9B5E-421C-B51C-639C55DB22EE}" sibTransId="{E16B8B02-5DAD-4743-A904-99821C46958A}"/>
    <dgm:cxn modelId="{9D4036AB-1923-4A8A-8FF2-501990128498}" srcId="{D007063C-C4FA-42E8-9B34-421C9A431103}" destId="{CEDEAEE9-2B98-40AC-9C8A-382F9B40BDF8}" srcOrd="4" destOrd="0" parTransId="{8E84D1A5-994D-4A88-A015-3D8CAC4B9B7A}" sibTransId="{27DA34EB-649B-4620-ADA0-F80FB79FFED0}"/>
    <dgm:cxn modelId="{5F31FD3D-97B9-4705-84DF-54DB915B6C78}" type="presOf" srcId="{D007063C-C4FA-42E8-9B34-421C9A431103}" destId="{AB6C984C-8B46-48CD-8351-C0E440F6A258}" srcOrd="0" destOrd="0" presId="urn:microsoft.com/office/officeart/2008/layout/VerticalCurvedList"/>
    <dgm:cxn modelId="{D21D1488-2657-4388-AA05-D83CD6A394A5}" type="presOf" srcId="{2EEC6E79-BF04-4F31-9A08-2814C2837DF3}" destId="{7A8392DD-B027-4D99-8E83-A2D849F84FC4}" srcOrd="0" destOrd="0" presId="urn:microsoft.com/office/officeart/2008/layout/VerticalCurvedList"/>
    <dgm:cxn modelId="{29B6F935-2851-4BBA-9511-7E2F4D6C37FA}" srcId="{D007063C-C4FA-42E8-9B34-421C9A431103}" destId="{2EEC6E79-BF04-4F31-9A08-2814C2837DF3}" srcOrd="1" destOrd="0" parTransId="{C0F86E2F-8775-407C-9811-D278FDE5379C}" sibTransId="{3C3FD208-ED15-4459-8C47-63872273A3DB}"/>
    <dgm:cxn modelId="{39000700-F664-4458-81D1-D3A481EEDA16}" type="presOf" srcId="{6845ECB2-1AA2-4F20-94F5-1B5CEA3C1A3E}" destId="{F3882284-ACB0-4B38-A04E-145A790EEC46}" srcOrd="0" destOrd="0" presId="urn:microsoft.com/office/officeart/2008/layout/VerticalCurvedList"/>
    <dgm:cxn modelId="{5DDC8D6F-6CD0-4639-82B1-1B1AA231FCF1}" type="presOf" srcId="{E9CB1A3E-3898-43C8-96FD-037B1F97B76D}" destId="{A007241A-0663-4820-8562-E3BE2E2FD2E0}" srcOrd="0" destOrd="0" presId="urn:microsoft.com/office/officeart/2008/layout/VerticalCurvedList"/>
    <dgm:cxn modelId="{7CDD2BC7-A541-4607-B116-8FDBFC1A6166}" type="presParOf" srcId="{AB6C984C-8B46-48CD-8351-C0E440F6A258}" destId="{6FEE74AE-D7A0-4A40-BC75-A231E7CEBF41}" srcOrd="0" destOrd="0" presId="urn:microsoft.com/office/officeart/2008/layout/VerticalCurvedList"/>
    <dgm:cxn modelId="{A8E596E0-F0A0-40D4-8C65-D6A892ADD822}" type="presParOf" srcId="{6FEE74AE-D7A0-4A40-BC75-A231E7CEBF41}" destId="{1141A51D-513F-4514-BEEF-F274619CD3E9}" srcOrd="0" destOrd="0" presId="urn:microsoft.com/office/officeart/2008/layout/VerticalCurvedList"/>
    <dgm:cxn modelId="{7C1B65AC-B2A4-4487-AC45-4D5C4776DB9A}" type="presParOf" srcId="{1141A51D-513F-4514-BEEF-F274619CD3E9}" destId="{09E58969-8D85-4989-8338-80C8A6B7F0CA}" srcOrd="0" destOrd="0" presId="urn:microsoft.com/office/officeart/2008/layout/VerticalCurvedList"/>
    <dgm:cxn modelId="{B037A780-99C3-4A9F-A415-C9772C4AFCB6}" type="presParOf" srcId="{1141A51D-513F-4514-BEEF-F274619CD3E9}" destId="{A89DD086-4A09-4962-BB35-A1A5D1EA39A8}" srcOrd="1" destOrd="0" presId="urn:microsoft.com/office/officeart/2008/layout/VerticalCurvedList"/>
    <dgm:cxn modelId="{853EA458-7C8B-426A-9AE7-A7A703799F5E}" type="presParOf" srcId="{1141A51D-513F-4514-BEEF-F274619CD3E9}" destId="{42E75F04-9772-4504-BFF8-06485162C3B5}" srcOrd="2" destOrd="0" presId="urn:microsoft.com/office/officeart/2008/layout/VerticalCurvedList"/>
    <dgm:cxn modelId="{965F93C9-64D7-494D-BF90-E1305919E32A}" type="presParOf" srcId="{1141A51D-513F-4514-BEEF-F274619CD3E9}" destId="{6816A02C-7CD0-4431-BF33-0D2EE88FC342}" srcOrd="3" destOrd="0" presId="urn:microsoft.com/office/officeart/2008/layout/VerticalCurvedList"/>
    <dgm:cxn modelId="{1061407D-AB7A-45EC-80C4-DD8F1228016F}" type="presParOf" srcId="{6FEE74AE-D7A0-4A40-BC75-A231E7CEBF41}" destId="{F3882284-ACB0-4B38-A04E-145A790EEC46}" srcOrd="1" destOrd="0" presId="urn:microsoft.com/office/officeart/2008/layout/VerticalCurvedList"/>
    <dgm:cxn modelId="{EC712D5D-1FC5-4AF9-8ECE-4F1B90B659EE}" type="presParOf" srcId="{6FEE74AE-D7A0-4A40-BC75-A231E7CEBF41}" destId="{FAF1F078-05C5-4A3D-BF84-3EDF09CB04B0}" srcOrd="2" destOrd="0" presId="urn:microsoft.com/office/officeart/2008/layout/VerticalCurvedList"/>
    <dgm:cxn modelId="{C9F981C4-F636-4213-AEA0-297675723724}" type="presParOf" srcId="{FAF1F078-05C5-4A3D-BF84-3EDF09CB04B0}" destId="{E34CCF69-E088-4B95-9984-CEB1806DF1F3}" srcOrd="0" destOrd="0" presId="urn:microsoft.com/office/officeart/2008/layout/VerticalCurvedList"/>
    <dgm:cxn modelId="{25A3F1A2-6EF1-46DB-8F3A-52FC9AB4BB31}" type="presParOf" srcId="{6FEE74AE-D7A0-4A40-BC75-A231E7CEBF41}" destId="{7A8392DD-B027-4D99-8E83-A2D849F84FC4}" srcOrd="3" destOrd="0" presId="urn:microsoft.com/office/officeart/2008/layout/VerticalCurvedList"/>
    <dgm:cxn modelId="{FFF5C24C-7316-4E18-AF61-D87A65C55222}" type="presParOf" srcId="{6FEE74AE-D7A0-4A40-BC75-A231E7CEBF41}" destId="{3D6C968A-ABA7-446A-BF6A-36D7756859C7}" srcOrd="4" destOrd="0" presId="urn:microsoft.com/office/officeart/2008/layout/VerticalCurvedList"/>
    <dgm:cxn modelId="{518092FC-AC4F-48EB-99AF-E6596CA576E7}" type="presParOf" srcId="{3D6C968A-ABA7-446A-BF6A-36D7756859C7}" destId="{F861F5F1-BD96-4B36-9BE9-9F32014966B0}" srcOrd="0" destOrd="0" presId="urn:microsoft.com/office/officeart/2008/layout/VerticalCurvedList"/>
    <dgm:cxn modelId="{8E0C71D5-7722-4CF1-9FB7-AE352DB287BE}" type="presParOf" srcId="{6FEE74AE-D7A0-4A40-BC75-A231E7CEBF41}" destId="{A007241A-0663-4820-8562-E3BE2E2FD2E0}" srcOrd="5" destOrd="0" presId="urn:microsoft.com/office/officeart/2008/layout/VerticalCurvedList"/>
    <dgm:cxn modelId="{B717214C-56AC-4382-9967-4A6BC256938E}" type="presParOf" srcId="{6FEE74AE-D7A0-4A40-BC75-A231E7CEBF41}" destId="{FF48A093-7858-46B3-A2EF-D91FBC1BC7AB}" srcOrd="6" destOrd="0" presId="urn:microsoft.com/office/officeart/2008/layout/VerticalCurvedList"/>
    <dgm:cxn modelId="{CB54E009-EF5A-4B4E-BCA8-C2EE71D172BB}" type="presParOf" srcId="{FF48A093-7858-46B3-A2EF-D91FBC1BC7AB}" destId="{44924F71-8437-48C7-87AD-62FA5F8D97CA}" srcOrd="0" destOrd="0" presId="urn:microsoft.com/office/officeart/2008/layout/VerticalCurvedList"/>
    <dgm:cxn modelId="{89500850-E2D9-44D4-9FEC-483E0529DC4A}" type="presParOf" srcId="{6FEE74AE-D7A0-4A40-BC75-A231E7CEBF41}" destId="{9162544E-DA1D-41F7-9F14-D6241C025361}" srcOrd="7" destOrd="0" presId="urn:microsoft.com/office/officeart/2008/layout/VerticalCurvedList"/>
    <dgm:cxn modelId="{514DB6A7-BA8A-4991-ACED-4FE3C6A265F9}" type="presParOf" srcId="{6FEE74AE-D7A0-4A40-BC75-A231E7CEBF41}" destId="{24B389D9-34AF-456F-921E-5343C4020AF8}" srcOrd="8" destOrd="0" presId="urn:microsoft.com/office/officeart/2008/layout/VerticalCurvedList"/>
    <dgm:cxn modelId="{19068D6C-A5E2-4932-945D-E8A6606A900B}" type="presParOf" srcId="{24B389D9-34AF-456F-921E-5343C4020AF8}" destId="{E980B11A-77FA-486B-A9E4-CF7E1F741CBA}" srcOrd="0" destOrd="0" presId="urn:microsoft.com/office/officeart/2008/layout/VerticalCurvedList"/>
    <dgm:cxn modelId="{06BCD394-E379-4A0C-8D48-2C37D66F96E6}" type="presParOf" srcId="{6FEE74AE-D7A0-4A40-BC75-A231E7CEBF41}" destId="{67500BF0-74FB-4F86-A766-4F5C07B25932}" srcOrd="9" destOrd="0" presId="urn:microsoft.com/office/officeart/2008/layout/VerticalCurvedList"/>
    <dgm:cxn modelId="{E0B71AF5-BBF2-42EA-BE4A-B8C61684981B}" type="presParOf" srcId="{6FEE74AE-D7A0-4A40-BC75-A231E7CEBF41}" destId="{1D4D2E4C-7257-4A4A-9217-2D4E9C9FEC96}" srcOrd="10" destOrd="0" presId="urn:microsoft.com/office/officeart/2008/layout/VerticalCurvedList"/>
    <dgm:cxn modelId="{A7E5A3B0-CBE3-4988-BCF6-371ADAE2E8BF}" type="presParOf" srcId="{1D4D2E4C-7257-4A4A-9217-2D4E9C9FEC96}" destId="{A72DD3CC-ACB5-4F35-B0C7-CF5F9E4B0F22}"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07063C-C4FA-42E8-9B34-421C9A431103}"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o-RO"/>
        </a:p>
      </dgm:t>
    </dgm:pt>
    <dgm:pt modelId="{6170151A-4ABE-4BFF-9919-0378F04FB74F}">
      <dgm:prSe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În procesul de predare, cadrele didactice ar putea utiliza instrumente web care prezintă informația într-o formă foarte atractivă și jucăușă, pentru a-i atrage atenția și a-i prezenta informația într-o formă degajată și captivantă. </a:t>
          </a:r>
        </a:p>
      </dgm:t>
    </dgm:pt>
    <dgm:pt modelId="{33509B91-84E1-46F4-A552-5162DE679411}" type="parTrans" cxnId="{C81BA405-6148-4EBE-8508-AF5DCE6C4215}">
      <dgm:prSet/>
      <dgm:spPr/>
      <dgm:t>
        <a:bodyPr/>
        <a:lstStyle/>
        <a:p>
          <a:endParaRPr lang="ro-RO"/>
        </a:p>
      </dgm:t>
    </dgm:pt>
    <dgm:pt modelId="{FD5754A7-0374-4993-98D3-C3056E6EB9B1}" type="sibTrans" cxnId="{C81BA405-6148-4EBE-8508-AF5DCE6C4215}">
      <dgm:prSet/>
      <dgm:spPr/>
      <dgm:t>
        <a:bodyPr/>
        <a:lstStyle/>
        <a:p>
          <a:endParaRPr lang="ro-RO"/>
        </a:p>
      </dgm:t>
    </dgm:pt>
    <dgm:pt modelId="{337FA16E-DE17-433A-86EA-4C5CCDD90D80}">
      <dgm:prSe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În procesul de învățare, elevul va fi încurajat să utilizeze instrumente web care îi vor dezvolta creativitatea și îl vor ține antrenat în procesul de creare – animații cu </a:t>
          </a:r>
          <a:r>
            <a:rPr lang="ro-RO" sz="1800" dirty="0" err="1">
              <a:latin typeface="Times New Roman" panose="02020603050405020304" pitchFamily="18" charset="0"/>
              <a:cs typeface="Times New Roman" panose="02020603050405020304" pitchFamily="18" charset="0"/>
            </a:rPr>
            <a:t>Biteable</a:t>
          </a:r>
          <a:r>
            <a:rPr lang="ro-RO" sz="1800" dirty="0">
              <a:latin typeface="Times New Roman" panose="02020603050405020304" pitchFamily="18" charset="0"/>
              <a:cs typeface="Times New Roman" panose="02020603050405020304" pitchFamily="18" charset="0"/>
            </a:rPr>
            <a:t> și </a:t>
          </a:r>
          <a:r>
            <a:rPr lang="ro-RO" sz="1800" dirty="0" err="1">
              <a:latin typeface="Times New Roman" panose="02020603050405020304" pitchFamily="18" charset="0"/>
              <a:cs typeface="Times New Roman" panose="02020603050405020304" pitchFamily="18" charset="0"/>
            </a:rPr>
            <a:t>PowToon</a:t>
          </a:r>
          <a:r>
            <a:rPr lang="ro-RO" sz="1800" dirty="0">
              <a:latin typeface="Times New Roman" panose="02020603050405020304" pitchFamily="18" charset="0"/>
              <a:cs typeface="Times New Roman" panose="02020603050405020304" pitchFamily="18" charset="0"/>
            </a:rPr>
            <a:t>, benzi desenate </a:t>
          </a:r>
          <a:r>
            <a:rPr lang="ro-RO" sz="1800" dirty="0" err="1">
              <a:latin typeface="Times New Roman" panose="02020603050405020304" pitchFamily="18" charset="0"/>
              <a:cs typeface="Times New Roman" panose="02020603050405020304" pitchFamily="18" charset="0"/>
            </a:rPr>
            <a:t>Make</a:t>
          </a:r>
          <a:r>
            <a:rPr lang="ro-RO" sz="1800" dirty="0">
              <a:latin typeface="Times New Roman" panose="02020603050405020304" pitchFamily="18" charset="0"/>
              <a:cs typeface="Times New Roman" panose="02020603050405020304" pitchFamily="18" charset="0"/>
            </a:rPr>
            <a:t> Comics </a:t>
          </a:r>
          <a:r>
            <a:rPr lang="ro-RO" sz="1800" dirty="0" err="1">
              <a:latin typeface="Times New Roman" panose="02020603050405020304" pitchFamily="18" charset="0"/>
              <a:cs typeface="Times New Roman" panose="02020603050405020304" pitchFamily="18" charset="0"/>
            </a:rPr>
            <a:t>Beliefs</a:t>
          </a:r>
          <a:r>
            <a:rPr lang="ro-RO" sz="1800" dirty="0">
              <a:latin typeface="Times New Roman" panose="02020603050405020304" pitchFamily="18" charset="0"/>
              <a:cs typeface="Times New Roman" panose="02020603050405020304" pitchFamily="18" charset="0"/>
            </a:rPr>
            <a:t>, jocuri interactive Word Wall sau </a:t>
          </a:r>
          <a:r>
            <a:rPr lang="ro-RO" sz="1800" dirty="0" err="1">
              <a:latin typeface="Times New Roman" panose="02020603050405020304" pitchFamily="18" charset="0"/>
              <a:cs typeface="Times New Roman" panose="02020603050405020304" pitchFamily="18" charset="0"/>
            </a:rPr>
            <a:t>Quizziz</a:t>
          </a:r>
          <a:r>
            <a:rPr lang="ro-RO" sz="1800" dirty="0">
              <a:latin typeface="Times New Roman" panose="02020603050405020304" pitchFamily="18" charset="0"/>
              <a:cs typeface="Times New Roman" panose="02020603050405020304" pitchFamily="18" charset="0"/>
            </a:rPr>
            <a:t>.  </a:t>
          </a:r>
        </a:p>
      </dgm:t>
    </dgm:pt>
    <dgm:pt modelId="{65C02DB2-B69D-42FC-B598-32EBAB424FD0}" type="parTrans" cxnId="{23683A56-F737-4903-A485-543AA997AA80}">
      <dgm:prSet/>
      <dgm:spPr/>
      <dgm:t>
        <a:bodyPr/>
        <a:lstStyle/>
        <a:p>
          <a:endParaRPr lang="ro-RO"/>
        </a:p>
      </dgm:t>
    </dgm:pt>
    <dgm:pt modelId="{D2220481-773B-4F48-A12E-BCDDE5DE7377}" type="sibTrans" cxnId="{23683A56-F737-4903-A485-543AA997AA80}">
      <dgm:prSet/>
      <dgm:spPr/>
      <dgm:t>
        <a:bodyPr/>
        <a:lstStyle/>
        <a:p>
          <a:endParaRPr lang="ro-RO"/>
        </a:p>
      </dgm:t>
    </dgm:pt>
    <dgm:pt modelId="{C4DC1BD7-3F8E-4865-A554-6C80399D217F}">
      <dgm:prSe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Prezentările PPT ar putea fi înlocuite cu jocuri interactive create cu ajutorul </a:t>
          </a:r>
          <a:r>
            <a:rPr lang="ro-RO" sz="1800" dirty="0" err="1">
              <a:latin typeface="Times New Roman" panose="02020603050405020304" pitchFamily="18" charset="0"/>
              <a:cs typeface="Times New Roman" panose="02020603050405020304" pitchFamily="18" charset="0"/>
            </a:rPr>
            <a:t>Quizalize</a:t>
          </a:r>
          <a:r>
            <a:rPr lang="ro-RO" sz="1800" dirty="0">
              <a:latin typeface="Times New Roman" panose="02020603050405020304" pitchFamily="18" charset="0"/>
              <a:cs typeface="Times New Roman" panose="02020603050405020304" pitchFamily="18" charset="0"/>
            </a:rPr>
            <a:t> sau </a:t>
          </a:r>
          <a:r>
            <a:rPr lang="ro-RO" sz="1800" dirty="0" err="1">
              <a:latin typeface="Times New Roman" panose="02020603050405020304" pitchFamily="18" charset="0"/>
              <a:cs typeface="Times New Roman" panose="02020603050405020304" pitchFamily="18" charset="0"/>
            </a:rPr>
            <a:t>LearningApps</a:t>
          </a:r>
          <a:r>
            <a:rPr lang="ro-RO" sz="1800" dirty="0">
              <a:latin typeface="Times New Roman" panose="02020603050405020304" pitchFamily="18" charset="0"/>
              <a:cs typeface="Times New Roman" panose="02020603050405020304" pitchFamily="18" charset="0"/>
            </a:rPr>
            <a:t>. </a:t>
          </a:r>
        </a:p>
      </dgm:t>
    </dgm:pt>
    <dgm:pt modelId="{5B4EBAF1-FCE8-4567-9309-1F7E08B6B3CA}" type="parTrans" cxnId="{309EB085-6D59-4F9B-86E1-71EF2B8DDCD8}">
      <dgm:prSet/>
      <dgm:spPr/>
      <dgm:t>
        <a:bodyPr/>
        <a:lstStyle/>
        <a:p>
          <a:endParaRPr lang="ro-RO"/>
        </a:p>
      </dgm:t>
    </dgm:pt>
    <dgm:pt modelId="{8A0AB705-9568-4544-A556-E7A189F5F068}" type="sibTrans" cxnId="{309EB085-6D59-4F9B-86E1-71EF2B8DDCD8}">
      <dgm:prSet/>
      <dgm:spPr/>
      <dgm:t>
        <a:bodyPr/>
        <a:lstStyle/>
        <a:p>
          <a:endParaRPr lang="ro-RO"/>
        </a:p>
      </dgm:t>
    </dgm:pt>
    <dgm:pt modelId="{76576FB2-9FA7-41BF-A77A-BC71BE8EAC01}">
      <dgm:prSet custT="1"/>
      <dgm:spPr/>
      <dgm:t>
        <a:bodyPr/>
        <a:lstStyle/>
        <a:p>
          <a:pPr algn="just">
            <a:buFont typeface="Symbol" panose="05050102010706020507" pitchFamily="18" charset="2"/>
            <a:buChar char=""/>
          </a:pPr>
          <a:r>
            <a:rPr lang="ro-RO" sz="1800" dirty="0">
              <a:latin typeface="Times New Roman" panose="02020603050405020304" pitchFamily="18" charset="0"/>
              <a:cs typeface="Times New Roman" panose="02020603050405020304" pitchFamily="18" charset="0"/>
            </a:rPr>
            <a:t>Elevul poate fi antrenat în cât mai multe activități care au la bază jocul de rol și dezvoltă creativitatea, cum ar fi </a:t>
          </a:r>
          <a:r>
            <a:rPr lang="ro-RO" sz="1800" dirty="0" err="1">
              <a:latin typeface="Times New Roman" panose="02020603050405020304" pitchFamily="18" charset="0"/>
              <a:cs typeface="Times New Roman" panose="02020603050405020304" pitchFamily="18" charset="0"/>
            </a:rPr>
            <a:t>Quiz</a:t>
          </a:r>
          <a:r>
            <a:rPr lang="ro-RO" sz="1800" dirty="0">
              <a:latin typeface="Times New Roman" panose="02020603050405020304" pitchFamily="18" charset="0"/>
              <a:cs typeface="Times New Roman" panose="02020603050405020304" pitchFamily="18" charset="0"/>
            </a:rPr>
            <a:t> </a:t>
          </a:r>
          <a:r>
            <a:rPr lang="ro-RO" sz="1800" dirty="0" err="1">
              <a:latin typeface="Times New Roman" panose="02020603050405020304" pitchFamily="18" charset="0"/>
              <a:cs typeface="Times New Roman" panose="02020603050405020304" pitchFamily="18" charset="0"/>
            </a:rPr>
            <a:t>Whizzer</a:t>
          </a:r>
          <a:r>
            <a:rPr lang="ro-RO" sz="1800" dirty="0">
              <a:latin typeface="Times New Roman" panose="02020603050405020304" pitchFamily="18" charset="0"/>
              <a:cs typeface="Times New Roman" panose="02020603050405020304" pitchFamily="18" charset="0"/>
            </a:rPr>
            <a:t> sau </a:t>
          </a:r>
          <a:r>
            <a:rPr lang="ro-RO" sz="1800" dirty="0" err="1">
              <a:latin typeface="Times New Roman" panose="02020603050405020304" pitchFamily="18" charset="0"/>
              <a:cs typeface="Times New Roman" panose="02020603050405020304" pitchFamily="18" charset="0"/>
            </a:rPr>
            <a:t>Kahoot</a:t>
          </a:r>
          <a:r>
            <a:rPr lang="ro-RO" sz="1800" dirty="0">
              <a:latin typeface="Times New Roman" panose="02020603050405020304" pitchFamily="18" charset="0"/>
              <a:cs typeface="Times New Roman" panose="02020603050405020304" pitchFamily="18" charset="0"/>
            </a:rPr>
            <a:t>. </a:t>
          </a:r>
        </a:p>
      </dgm:t>
    </dgm:pt>
    <dgm:pt modelId="{4B6A1B9F-859D-456F-ABF2-015A51DB1DC0}" type="parTrans" cxnId="{42831970-A6D8-4304-B6DA-2C8FA57DBA38}">
      <dgm:prSet/>
      <dgm:spPr/>
      <dgm:t>
        <a:bodyPr/>
        <a:lstStyle/>
        <a:p>
          <a:endParaRPr lang="ro-RO"/>
        </a:p>
      </dgm:t>
    </dgm:pt>
    <dgm:pt modelId="{815FAD51-2572-4397-A801-BE66447D57A0}" type="sibTrans" cxnId="{42831970-A6D8-4304-B6DA-2C8FA57DBA38}">
      <dgm:prSet/>
      <dgm:spPr/>
      <dgm:t>
        <a:bodyPr/>
        <a:lstStyle/>
        <a:p>
          <a:endParaRPr lang="ro-RO"/>
        </a:p>
      </dgm:t>
    </dgm:pt>
    <dgm:pt modelId="{AB6C984C-8B46-48CD-8351-C0E440F6A258}" type="pres">
      <dgm:prSet presAssocID="{D007063C-C4FA-42E8-9B34-421C9A431103}" presName="Name0" presStyleCnt="0">
        <dgm:presLayoutVars>
          <dgm:chMax val="7"/>
          <dgm:chPref val="7"/>
          <dgm:dir/>
        </dgm:presLayoutVars>
      </dgm:prSet>
      <dgm:spPr/>
      <dgm:t>
        <a:bodyPr/>
        <a:lstStyle/>
        <a:p>
          <a:endParaRPr lang="ru-RU"/>
        </a:p>
      </dgm:t>
    </dgm:pt>
    <dgm:pt modelId="{6FEE74AE-D7A0-4A40-BC75-A231E7CEBF41}" type="pres">
      <dgm:prSet presAssocID="{D007063C-C4FA-42E8-9B34-421C9A431103}" presName="Name1" presStyleCnt="0"/>
      <dgm:spPr/>
    </dgm:pt>
    <dgm:pt modelId="{1141A51D-513F-4514-BEEF-F274619CD3E9}" type="pres">
      <dgm:prSet presAssocID="{D007063C-C4FA-42E8-9B34-421C9A431103}" presName="cycle" presStyleCnt="0"/>
      <dgm:spPr/>
    </dgm:pt>
    <dgm:pt modelId="{09E58969-8D85-4989-8338-80C8A6B7F0CA}" type="pres">
      <dgm:prSet presAssocID="{D007063C-C4FA-42E8-9B34-421C9A431103}" presName="srcNode" presStyleLbl="node1" presStyleIdx="0" presStyleCnt="4"/>
      <dgm:spPr/>
    </dgm:pt>
    <dgm:pt modelId="{A89DD086-4A09-4962-BB35-A1A5D1EA39A8}" type="pres">
      <dgm:prSet presAssocID="{D007063C-C4FA-42E8-9B34-421C9A431103}" presName="conn" presStyleLbl="parChTrans1D2" presStyleIdx="0" presStyleCnt="1"/>
      <dgm:spPr/>
      <dgm:t>
        <a:bodyPr/>
        <a:lstStyle/>
        <a:p>
          <a:endParaRPr lang="ru-RU"/>
        </a:p>
      </dgm:t>
    </dgm:pt>
    <dgm:pt modelId="{42E75F04-9772-4504-BFF8-06485162C3B5}" type="pres">
      <dgm:prSet presAssocID="{D007063C-C4FA-42E8-9B34-421C9A431103}" presName="extraNode" presStyleLbl="node1" presStyleIdx="0" presStyleCnt="4"/>
      <dgm:spPr/>
    </dgm:pt>
    <dgm:pt modelId="{6816A02C-7CD0-4431-BF33-0D2EE88FC342}" type="pres">
      <dgm:prSet presAssocID="{D007063C-C4FA-42E8-9B34-421C9A431103}" presName="dstNode" presStyleLbl="node1" presStyleIdx="0" presStyleCnt="4"/>
      <dgm:spPr/>
    </dgm:pt>
    <dgm:pt modelId="{FFF5CBD6-B8DE-4C10-A452-EC68E8F25AD1}" type="pres">
      <dgm:prSet presAssocID="{6170151A-4ABE-4BFF-9919-0378F04FB74F}" presName="text_1" presStyleLbl="node1" presStyleIdx="0" presStyleCnt="4">
        <dgm:presLayoutVars>
          <dgm:bulletEnabled val="1"/>
        </dgm:presLayoutVars>
      </dgm:prSet>
      <dgm:spPr/>
      <dgm:t>
        <a:bodyPr/>
        <a:lstStyle/>
        <a:p>
          <a:endParaRPr lang="ru-RU"/>
        </a:p>
      </dgm:t>
    </dgm:pt>
    <dgm:pt modelId="{B37E2AC8-E997-487D-A326-CB94A1E055A9}" type="pres">
      <dgm:prSet presAssocID="{6170151A-4ABE-4BFF-9919-0378F04FB74F}" presName="accent_1" presStyleCnt="0"/>
      <dgm:spPr/>
    </dgm:pt>
    <dgm:pt modelId="{AA018E70-1B3E-4906-8E9D-298928214760}" type="pres">
      <dgm:prSet presAssocID="{6170151A-4ABE-4BFF-9919-0378F04FB74F}" presName="accentRepeatNode" presStyleLbl="solidFgAcc1" presStyleIdx="0" presStyleCnt="4"/>
      <dgm:spPr/>
    </dgm:pt>
    <dgm:pt modelId="{6A6B9A94-0ED5-411F-8427-761788B2726C}" type="pres">
      <dgm:prSet presAssocID="{C4DC1BD7-3F8E-4865-A554-6C80399D217F}" presName="text_2" presStyleLbl="node1" presStyleIdx="1" presStyleCnt="4">
        <dgm:presLayoutVars>
          <dgm:bulletEnabled val="1"/>
        </dgm:presLayoutVars>
      </dgm:prSet>
      <dgm:spPr/>
      <dgm:t>
        <a:bodyPr/>
        <a:lstStyle/>
        <a:p>
          <a:endParaRPr lang="ru-RU"/>
        </a:p>
      </dgm:t>
    </dgm:pt>
    <dgm:pt modelId="{DAEA0441-B975-48D1-9D7B-F6FEA5B566D1}" type="pres">
      <dgm:prSet presAssocID="{C4DC1BD7-3F8E-4865-A554-6C80399D217F}" presName="accent_2" presStyleCnt="0"/>
      <dgm:spPr/>
    </dgm:pt>
    <dgm:pt modelId="{B903ACF7-E36D-4DE7-83A5-61311AE45DB0}" type="pres">
      <dgm:prSet presAssocID="{C4DC1BD7-3F8E-4865-A554-6C80399D217F}" presName="accentRepeatNode" presStyleLbl="solidFgAcc1" presStyleIdx="1" presStyleCnt="4"/>
      <dgm:spPr/>
    </dgm:pt>
    <dgm:pt modelId="{2991CD89-7C10-43F4-970E-01AE3813DAB9}" type="pres">
      <dgm:prSet presAssocID="{76576FB2-9FA7-41BF-A77A-BC71BE8EAC01}" presName="text_3" presStyleLbl="node1" presStyleIdx="2" presStyleCnt="4">
        <dgm:presLayoutVars>
          <dgm:bulletEnabled val="1"/>
        </dgm:presLayoutVars>
      </dgm:prSet>
      <dgm:spPr/>
      <dgm:t>
        <a:bodyPr/>
        <a:lstStyle/>
        <a:p>
          <a:endParaRPr lang="ru-RU"/>
        </a:p>
      </dgm:t>
    </dgm:pt>
    <dgm:pt modelId="{B56C9243-D4D3-40B4-A9A1-6C621E93321A}" type="pres">
      <dgm:prSet presAssocID="{76576FB2-9FA7-41BF-A77A-BC71BE8EAC01}" presName="accent_3" presStyleCnt="0"/>
      <dgm:spPr/>
    </dgm:pt>
    <dgm:pt modelId="{CF81F7AD-E7DA-460E-B79C-17DABD6B0729}" type="pres">
      <dgm:prSet presAssocID="{76576FB2-9FA7-41BF-A77A-BC71BE8EAC01}" presName="accentRepeatNode" presStyleLbl="solidFgAcc1" presStyleIdx="2" presStyleCnt="4"/>
      <dgm:spPr/>
    </dgm:pt>
    <dgm:pt modelId="{07A48EE7-BF6D-46B4-9E1E-1FA64663E15C}" type="pres">
      <dgm:prSet presAssocID="{337FA16E-DE17-433A-86EA-4C5CCDD90D80}" presName="text_4" presStyleLbl="node1" presStyleIdx="3" presStyleCnt="4">
        <dgm:presLayoutVars>
          <dgm:bulletEnabled val="1"/>
        </dgm:presLayoutVars>
      </dgm:prSet>
      <dgm:spPr/>
      <dgm:t>
        <a:bodyPr/>
        <a:lstStyle/>
        <a:p>
          <a:endParaRPr lang="ru-RU"/>
        </a:p>
      </dgm:t>
    </dgm:pt>
    <dgm:pt modelId="{4351883B-AE31-4531-B746-6BD1D4BBF1E3}" type="pres">
      <dgm:prSet presAssocID="{337FA16E-DE17-433A-86EA-4C5CCDD90D80}" presName="accent_4" presStyleCnt="0"/>
      <dgm:spPr/>
    </dgm:pt>
    <dgm:pt modelId="{30B08FC9-DEDD-422E-B7F8-4D96CEC0B5D9}" type="pres">
      <dgm:prSet presAssocID="{337FA16E-DE17-433A-86EA-4C5CCDD90D80}" presName="accentRepeatNode" presStyleLbl="solidFgAcc1" presStyleIdx="3" presStyleCnt="4"/>
      <dgm:spPr/>
    </dgm:pt>
  </dgm:ptLst>
  <dgm:cxnLst>
    <dgm:cxn modelId="{C81BA405-6148-4EBE-8508-AF5DCE6C4215}" srcId="{D007063C-C4FA-42E8-9B34-421C9A431103}" destId="{6170151A-4ABE-4BFF-9919-0378F04FB74F}" srcOrd="0" destOrd="0" parTransId="{33509B91-84E1-46F4-A552-5162DE679411}" sibTransId="{FD5754A7-0374-4993-98D3-C3056E6EB9B1}"/>
    <dgm:cxn modelId="{42831970-A6D8-4304-B6DA-2C8FA57DBA38}" srcId="{D007063C-C4FA-42E8-9B34-421C9A431103}" destId="{76576FB2-9FA7-41BF-A77A-BC71BE8EAC01}" srcOrd="2" destOrd="0" parTransId="{4B6A1B9F-859D-456F-ABF2-015A51DB1DC0}" sibTransId="{815FAD51-2572-4397-A801-BE66447D57A0}"/>
    <dgm:cxn modelId="{309EB085-6D59-4F9B-86E1-71EF2B8DDCD8}" srcId="{D007063C-C4FA-42E8-9B34-421C9A431103}" destId="{C4DC1BD7-3F8E-4865-A554-6C80399D217F}" srcOrd="1" destOrd="0" parTransId="{5B4EBAF1-FCE8-4567-9309-1F7E08B6B3CA}" sibTransId="{8A0AB705-9568-4544-A556-E7A189F5F068}"/>
    <dgm:cxn modelId="{7270F17A-3396-436E-AB48-C1E3721C1ACF}" type="presOf" srcId="{FD5754A7-0374-4993-98D3-C3056E6EB9B1}" destId="{A89DD086-4A09-4962-BB35-A1A5D1EA39A8}" srcOrd="0" destOrd="0" presId="urn:microsoft.com/office/officeart/2008/layout/VerticalCurvedList"/>
    <dgm:cxn modelId="{ECBBA1D0-CE08-445D-A479-7C2513635D9A}" type="presOf" srcId="{76576FB2-9FA7-41BF-A77A-BC71BE8EAC01}" destId="{2991CD89-7C10-43F4-970E-01AE3813DAB9}" srcOrd="0" destOrd="0" presId="urn:microsoft.com/office/officeart/2008/layout/VerticalCurvedList"/>
    <dgm:cxn modelId="{23683A56-F737-4903-A485-543AA997AA80}" srcId="{D007063C-C4FA-42E8-9B34-421C9A431103}" destId="{337FA16E-DE17-433A-86EA-4C5CCDD90D80}" srcOrd="3" destOrd="0" parTransId="{65C02DB2-B69D-42FC-B598-32EBAB424FD0}" sibTransId="{D2220481-773B-4F48-A12E-BCDDE5DE7377}"/>
    <dgm:cxn modelId="{FF22921B-12A1-4756-8295-EFE6D8F90888}" type="presOf" srcId="{6170151A-4ABE-4BFF-9919-0378F04FB74F}" destId="{FFF5CBD6-B8DE-4C10-A452-EC68E8F25AD1}" srcOrd="0" destOrd="0" presId="urn:microsoft.com/office/officeart/2008/layout/VerticalCurvedList"/>
    <dgm:cxn modelId="{5F31FD3D-97B9-4705-84DF-54DB915B6C78}" type="presOf" srcId="{D007063C-C4FA-42E8-9B34-421C9A431103}" destId="{AB6C984C-8B46-48CD-8351-C0E440F6A258}" srcOrd="0" destOrd="0" presId="urn:microsoft.com/office/officeart/2008/layout/VerticalCurvedList"/>
    <dgm:cxn modelId="{468FB60C-BE35-47F3-BC17-C3F7AC540AF0}" type="presOf" srcId="{C4DC1BD7-3F8E-4865-A554-6C80399D217F}" destId="{6A6B9A94-0ED5-411F-8427-761788B2726C}" srcOrd="0" destOrd="0" presId="urn:microsoft.com/office/officeart/2008/layout/VerticalCurvedList"/>
    <dgm:cxn modelId="{5A4FC719-96DC-49DA-8C9E-29EC3B1DE63D}" type="presOf" srcId="{337FA16E-DE17-433A-86EA-4C5CCDD90D80}" destId="{07A48EE7-BF6D-46B4-9E1E-1FA64663E15C}" srcOrd="0" destOrd="0" presId="urn:microsoft.com/office/officeart/2008/layout/VerticalCurvedList"/>
    <dgm:cxn modelId="{7CDD2BC7-A541-4607-B116-8FDBFC1A6166}" type="presParOf" srcId="{AB6C984C-8B46-48CD-8351-C0E440F6A258}" destId="{6FEE74AE-D7A0-4A40-BC75-A231E7CEBF41}" srcOrd="0" destOrd="0" presId="urn:microsoft.com/office/officeart/2008/layout/VerticalCurvedList"/>
    <dgm:cxn modelId="{A8E596E0-F0A0-40D4-8C65-D6A892ADD822}" type="presParOf" srcId="{6FEE74AE-D7A0-4A40-BC75-A231E7CEBF41}" destId="{1141A51D-513F-4514-BEEF-F274619CD3E9}" srcOrd="0" destOrd="0" presId="urn:microsoft.com/office/officeart/2008/layout/VerticalCurvedList"/>
    <dgm:cxn modelId="{7C1B65AC-B2A4-4487-AC45-4D5C4776DB9A}" type="presParOf" srcId="{1141A51D-513F-4514-BEEF-F274619CD3E9}" destId="{09E58969-8D85-4989-8338-80C8A6B7F0CA}" srcOrd="0" destOrd="0" presId="urn:microsoft.com/office/officeart/2008/layout/VerticalCurvedList"/>
    <dgm:cxn modelId="{B037A780-99C3-4A9F-A415-C9772C4AFCB6}" type="presParOf" srcId="{1141A51D-513F-4514-BEEF-F274619CD3E9}" destId="{A89DD086-4A09-4962-BB35-A1A5D1EA39A8}" srcOrd="1" destOrd="0" presId="urn:microsoft.com/office/officeart/2008/layout/VerticalCurvedList"/>
    <dgm:cxn modelId="{853EA458-7C8B-426A-9AE7-A7A703799F5E}" type="presParOf" srcId="{1141A51D-513F-4514-BEEF-F274619CD3E9}" destId="{42E75F04-9772-4504-BFF8-06485162C3B5}" srcOrd="2" destOrd="0" presId="urn:microsoft.com/office/officeart/2008/layout/VerticalCurvedList"/>
    <dgm:cxn modelId="{965F93C9-64D7-494D-BF90-E1305919E32A}" type="presParOf" srcId="{1141A51D-513F-4514-BEEF-F274619CD3E9}" destId="{6816A02C-7CD0-4431-BF33-0D2EE88FC342}" srcOrd="3" destOrd="0" presId="urn:microsoft.com/office/officeart/2008/layout/VerticalCurvedList"/>
    <dgm:cxn modelId="{790FFAF0-C7D5-498D-8BD0-85A2A3D45DF4}" type="presParOf" srcId="{6FEE74AE-D7A0-4A40-BC75-A231E7CEBF41}" destId="{FFF5CBD6-B8DE-4C10-A452-EC68E8F25AD1}" srcOrd="1" destOrd="0" presId="urn:microsoft.com/office/officeart/2008/layout/VerticalCurvedList"/>
    <dgm:cxn modelId="{17D9D2B9-26EC-4D76-9AC8-9AC92289B48C}" type="presParOf" srcId="{6FEE74AE-D7A0-4A40-BC75-A231E7CEBF41}" destId="{B37E2AC8-E997-487D-A326-CB94A1E055A9}" srcOrd="2" destOrd="0" presId="urn:microsoft.com/office/officeart/2008/layout/VerticalCurvedList"/>
    <dgm:cxn modelId="{94FDFF7C-6F32-4478-9A68-036FE516E9B1}" type="presParOf" srcId="{B37E2AC8-E997-487D-A326-CB94A1E055A9}" destId="{AA018E70-1B3E-4906-8E9D-298928214760}" srcOrd="0" destOrd="0" presId="urn:microsoft.com/office/officeart/2008/layout/VerticalCurvedList"/>
    <dgm:cxn modelId="{FA41A7D0-635C-41C9-B7CF-8DBB9E1D1911}" type="presParOf" srcId="{6FEE74AE-D7A0-4A40-BC75-A231E7CEBF41}" destId="{6A6B9A94-0ED5-411F-8427-761788B2726C}" srcOrd="3" destOrd="0" presId="urn:microsoft.com/office/officeart/2008/layout/VerticalCurvedList"/>
    <dgm:cxn modelId="{55E7088C-857A-474C-8B73-1C573FC3C1F9}" type="presParOf" srcId="{6FEE74AE-D7A0-4A40-BC75-A231E7CEBF41}" destId="{DAEA0441-B975-48D1-9D7B-F6FEA5B566D1}" srcOrd="4" destOrd="0" presId="urn:microsoft.com/office/officeart/2008/layout/VerticalCurvedList"/>
    <dgm:cxn modelId="{7CCDC990-E61A-4C1B-9FFE-5A3254914494}" type="presParOf" srcId="{DAEA0441-B975-48D1-9D7B-F6FEA5B566D1}" destId="{B903ACF7-E36D-4DE7-83A5-61311AE45DB0}" srcOrd="0" destOrd="0" presId="urn:microsoft.com/office/officeart/2008/layout/VerticalCurvedList"/>
    <dgm:cxn modelId="{C4B35033-8ACA-4A44-AFE4-6DB678E7F550}" type="presParOf" srcId="{6FEE74AE-D7A0-4A40-BC75-A231E7CEBF41}" destId="{2991CD89-7C10-43F4-970E-01AE3813DAB9}" srcOrd="5" destOrd="0" presId="urn:microsoft.com/office/officeart/2008/layout/VerticalCurvedList"/>
    <dgm:cxn modelId="{3FC2A551-ACDD-4C65-A43C-45578DC9C978}" type="presParOf" srcId="{6FEE74AE-D7A0-4A40-BC75-A231E7CEBF41}" destId="{B56C9243-D4D3-40B4-A9A1-6C621E93321A}" srcOrd="6" destOrd="0" presId="urn:microsoft.com/office/officeart/2008/layout/VerticalCurvedList"/>
    <dgm:cxn modelId="{9BCB5E9F-9B13-4946-A62A-544F203C8CC9}" type="presParOf" srcId="{B56C9243-D4D3-40B4-A9A1-6C621E93321A}" destId="{CF81F7AD-E7DA-460E-B79C-17DABD6B0729}" srcOrd="0" destOrd="0" presId="urn:microsoft.com/office/officeart/2008/layout/VerticalCurvedList"/>
    <dgm:cxn modelId="{73E2BC3C-1392-4C0A-B3B8-6D60B3BBB381}" type="presParOf" srcId="{6FEE74AE-D7A0-4A40-BC75-A231E7CEBF41}" destId="{07A48EE7-BF6D-46B4-9E1E-1FA64663E15C}" srcOrd="7" destOrd="0" presId="urn:microsoft.com/office/officeart/2008/layout/VerticalCurvedList"/>
    <dgm:cxn modelId="{EB0DA0D5-9983-49FD-A702-1882B6231987}" type="presParOf" srcId="{6FEE74AE-D7A0-4A40-BC75-A231E7CEBF41}" destId="{4351883B-AE31-4531-B746-6BD1D4BBF1E3}" srcOrd="8" destOrd="0" presId="urn:microsoft.com/office/officeart/2008/layout/VerticalCurvedList"/>
    <dgm:cxn modelId="{512759B7-9C38-42B3-AF6F-500A9EB43161}" type="presParOf" srcId="{4351883B-AE31-4531-B746-6BD1D4BBF1E3}" destId="{30B08FC9-DEDD-422E-B7F8-4D96CEC0B5D9}"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A7330-0DFE-44A6-8EE2-BC8508B7FF65}">
      <dsp:nvSpPr>
        <dsp:cNvPr id="0" name=""/>
        <dsp:cNvSpPr/>
      </dsp:nvSpPr>
      <dsp:spPr>
        <a:xfrm>
          <a:off x="-4571611" y="-700953"/>
          <a:ext cx="5445821" cy="5445821"/>
        </a:xfrm>
        <a:prstGeom prst="blockArc">
          <a:avLst>
            <a:gd name="adj1" fmla="val 18900000"/>
            <a:gd name="adj2" fmla="val 2700000"/>
            <a:gd name="adj3" fmla="val 397"/>
          </a:avLst>
        </a:pr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A944C-A0FD-4C98-8627-5F9135348F91}">
      <dsp:nvSpPr>
        <dsp:cNvPr id="0" name=""/>
        <dsp:cNvSpPr/>
      </dsp:nvSpPr>
      <dsp:spPr>
        <a:xfrm>
          <a:off x="562232" y="404391"/>
          <a:ext cx="10412848" cy="808783"/>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72" tIns="50800" rIns="50800" bIns="50800" numCol="1" spcCol="1270" anchor="ctr" anchorCtr="0">
          <a:noAutofit/>
        </a:bodyPr>
        <a:lstStyle/>
        <a:p>
          <a:pPr lvl="0" algn="just" defTabSz="889000">
            <a:lnSpc>
              <a:spcPct val="90000"/>
            </a:lnSpc>
            <a:spcBef>
              <a:spcPct val="0"/>
            </a:spcBef>
            <a:spcAft>
              <a:spcPct val="35000"/>
            </a:spcAft>
            <a:buFont typeface="Times New Roman" panose="02020603050405020304" pitchFamily="18" charset="0"/>
            <a:buNone/>
          </a:pPr>
          <a:r>
            <a:rPr lang="ro-RO" sz="2000" kern="1200" dirty="0">
              <a:latin typeface="Times New Roman" panose="02020603050405020304" pitchFamily="18" charset="0"/>
              <a:cs typeface="Times New Roman" panose="02020603050405020304" pitchFamily="18" charset="0"/>
            </a:rPr>
            <a:t>Să cunoască instrumente digitale utile în procesul de predare-evaluare, ținând cont de caracteristicile elevilor cu dificultăți de învățare, întârziere/dizabilitate intelectuală/ dificultăți severe de învățare, tulburări afective și de comportament.</a:t>
          </a:r>
        </a:p>
      </dsp:txBody>
      <dsp:txXfrm>
        <a:off x="562232" y="404391"/>
        <a:ext cx="10412848" cy="808783"/>
      </dsp:txXfrm>
    </dsp:sp>
    <dsp:sp modelId="{237A515A-1599-48B7-8545-68D870E20128}">
      <dsp:nvSpPr>
        <dsp:cNvPr id="0" name=""/>
        <dsp:cNvSpPr/>
      </dsp:nvSpPr>
      <dsp:spPr>
        <a:xfrm>
          <a:off x="56742" y="303293"/>
          <a:ext cx="1010978" cy="1010978"/>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4006B5-D994-479A-B15B-97A1A31C5183}">
      <dsp:nvSpPr>
        <dsp:cNvPr id="0" name=""/>
        <dsp:cNvSpPr/>
      </dsp:nvSpPr>
      <dsp:spPr>
        <a:xfrm>
          <a:off x="856224" y="1617566"/>
          <a:ext cx="10118855" cy="808783"/>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72" tIns="50800" rIns="50800" bIns="50800" numCol="1" spcCol="1270" anchor="ctr" anchorCtr="0">
          <a:noAutofit/>
        </a:bodyPr>
        <a:lstStyle/>
        <a:p>
          <a:pPr lvl="0" algn="just" defTabSz="889000">
            <a:lnSpc>
              <a:spcPct val="90000"/>
            </a:lnSpc>
            <a:spcBef>
              <a:spcPct val="0"/>
            </a:spcBef>
            <a:spcAft>
              <a:spcPct val="35000"/>
            </a:spcAft>
            <a:buFont typeface="Times New Roman" panose="02020603050405020304" pitchFamily="18" charset="0"/>
            <a:buNone/>
          </a:pPr>
          <a:r>
            <a:rPr lang="ro-RO" sz="2000" kern="1200" dirty="0">
              <a:latin typeface="Times New Roman" panose="02020603050405020304" pitchFamily="18" charset="0"/>
              <a:cs typeface="Times New Roman" panose="02020603050405020304" pitchFamily="18" charset="0"/>
            </a:rPr>
            <a:t>Să exerseze un instrument digital util în procesul de predare-evaluare pentru elevii cu dificultăți de învățare, întârziere/dizabilitate intelectuală/dificultăți severe de învățare, tulburări afective și de comportament.</a:t>
          </a:r>
        </a:p>
      </dsp:txBody>
      <dsp:txXfrm>
        <a:off x="856224" y="1617566"/>
        <a:ext cx="10118855" cy="808783"/>
      </dsp:txXfrm>
    </dsp:sp>
    <dsp:sp modelId="{9BFFC3D7-E533-45A9-B532-F5AC43EE260F}">
      <dsp:nvSpPr>
        <dsp:cNvPr id="0" name=""/>
        <dsp:cNvSpPr/>
      </dsp:nvSpPr>
      <dsp:spPr>
        <a:xfrm>
          <a:off x="350735" y="1516468"/>
          <a:ext cx="1010978" cy="1010978"/>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0D2C1-0D3B-428D-98A3-AC5D426D7E36}">
      <dsp:nvSpPr>
        <dsp:cNvPr id="0" name=""/>
        <dsp:cNvSpPr/>
      </dsp:nvSpPr>
      <dsp:spPr>
        <a:xfrm>
          <a:off x="562232" y="2830740"/>
          <a:ext cx="10412848" cy="808783"/>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72" tIns="50800" rIns="50800" bIns="50800" numCol="1" spcCol="1270" anchor="ctr" anchorCtr="0">
          <a:noAutofit/>
        </a:bodyPr>
        <a:lstStyle/>
        <a:p>
          <a:pPr lvl="0" algn="just" defTabSz="889000">
            <a:lnSpc>
              <a:spcPct val="90000"/>
            </a:lnSpc>
            <a:spcBef>
              <a:spcPct val="0"/>
            </a:spcBef>
            <a:spcAft>
              <a:spcPct val="35000"/>
            </a:spcAft>
            <a:buFont typeface="Times New Roman" panose="02020603050405020304" pitchFamily="18" charset="0"/>
            <a:buNone/>
          </a:pPr>
          <a:r>
            <a:rPr lang="ro-RO" sz="2000" kern="1200" dirty="0">
              <a:latin typeface="Times New Roman" panose="02020603050405020304" pitchFamily="18" charset="0"/>
              <a:cs typeface="Times New Roman" panose="02020603050405020304" pitchFamily="18" charset="0"/>
            </a:rPr>
            <a:t>Să cunoască strategii de lucru în procesul de predare-evaluare cu elevii cu dificultăți de învățare, întârziere/dizabilitate intelectuală/dificultăți severe de învățare, tulburări afective și de comportament.</a:t>
          </a:r>
        </a:p>
      </dsp:txBody>
      <dsp:txXfrm>
        <a:off x="562232" y="2830740"/>
        <a:ext cx="10412848" cy="808783"/>
      </dsp:txXfrm>
    </dsp:sp>
    <dsp:sp modelId="{B7D6A56D-A988-4DAA-B979-DE7C142D25C6}">
      <dsp:nvSpPr>
        <dsp:cNvPr id="0" name=""/>
        <dsp:cNvSpPr/>
      </dsp:nvSpPr>
      <dsp:spPr>
        <a:xfrm>
          <a:off x="56742" y="2729642"/>
          <a:ext cx="1010978" cy="1010978"/>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9F3C-771D-403A-AB45-502256799620}">
      <dsp:nvSpPr>
        <dsp:cNvPr id="0" name=""/>
        <dsp:cNvSpPr/>
      </dsp:nvSpPr>
      <dsp:spPr>
        <a:xfrm>
          <a:off x="-4157891" y="-638056"/>
          <a:ext cx="4954351" cy="4954351"/>
        </a:xfrm>
        <a:prstGeom prst="blockArc">
          <a:avLst>
            <a:gd name="adj1" fmla="val 18900000"/>
            <a:gd name="adj2" fmla="val 2700000"/>
            <a:gd name="adj3" fmla="val 436"/>
          </a:avLst>
        </a:pr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33563-5C43-46C6-9BF8-01423B5FF373}">
      <dsp:nvSpPr>
        <dsp:cNvPr id="0" name=""/>
        <dsp:cNvSpPr/>
      </dsp:nvSpPr>
      <dsp:spPr>
        <a:xfrm>
          <a:off x="512205" y="367823"/>
          <a:ext cx="10468650" cy="735647"/>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920" tIns="50800" rIns="50800" bIns="50800" numCol="1" spcCol="1270" anchor="ctr" anchorCtr="0">
          <a:noAutofit/>
        </a:bodyPr>
        <a:lstStyle/>
        <a:p>
          <a:pPr lvl="0" algn="just" defTabSz="889000">
            <a:lnSpc>
              <a:spcPct val="90000"/>
            </a:lnSpc>
            <a:spcBef>
              <a:spcPct val="0"/>
            </a:spcBef>
            <a:spcAft>
              <a:spcPct val="35000"/>
            </a:spcAft>
            <a:buFont typeface="Times New Roman" panose="02020603050405020304" pitchFamily="18" charset="0"/>
            <a:buNone/>
          </a:pPr>
          <a:r>
            <a:rPr lang="de-AT" sz="2000" kern="1200" dirty="0">
              <a:latin typeface="Times New Roman" panose="02020603050405020304" pitchFamily="18" charset="0"/>
              <a:cs typeface="Times New Roman" panose="02020603050405020304" pitchFamily="18" charset="0"/>
            </a:rPr>
            <a:t>Ce sugerează mesajul acestei parabole?</a:t>
          </a:r>
          <a:endParaRPr lang="ro-RO" sz="2000" kern="1200" dirty="0">
            <a:latin typeface="Times New Roman" panose="02020603050405020304" pitchFamily="18" charset="0"/>
            <a:cs typeface="Times New Roman" panose="02020603050405020304" pitchFamily="18" charset="0"/>
          </a:endParaRPr>
        </a:p>
      </dsp:txBody>
      <dsp:txXfrm>
        <a:off x="512205" y="367823"/>
        <a:ext cx="10468650" cy="735647"/>
      </dsp:txXfrm>
    </dsp:sp>
    <dsp:sp modelId="{88936A66-E2D9-4422-9D71-BEE6467CB12D}">
      <dsp:nvSpPr>
        <dsp:cNvPr id="0" name=""/>
        <dsp:cNvSpPr/>
      </dsp:nvSpPr>
      <dsp:spPr>
        <a:xfrm>
          <a:off x="52425" y="275867"/>
          <a:ext cx="919559" cy="919559"/>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489905-2F08-4013-B45C-B8B2ABC676C2}">
      <dsp:nvSpPr>
        <dsp:cNvPr id="0" name=""/>
        <dsp:cNvSpPr/>
      </dsp:nvSpPr>
      <dsp:spPr>
        <a:xfrm>
          <a:off x="779613" y="1471295"/>
          <a:ext cx="10201242" cy="735647"/>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920" tIns="50800" rIns="50800" bIns="50800" numCol="1" spcCol="1270" anchor="ctr" anchorCtr="0">
          <a:noAutofit/>
        </a:bodyPr>
        <a:lstStyle/>
        <a:p>
          <a:pPr lvl="0" algn="just" defTabSz="889000">
            <a:lnSpc>
              <a:spcPct val="90000"/>
            </a:lnSpc>
            <a:spcBef>
              <a:spcPct val="0"/>
            </a:spcBef>
            <a:spcAft>
              <a:spcPct val="35000"/>
            </a:spcAft>
            <a:buFont typeface="Times New Roman" panose="02020603050405020304" pitchFamily="18" charset="0"/>
            <a:buNone/>
          </a:pPr>
          <a:r>
            <a:rPr lang="ro-RO" sz="2000" kern="1200" dirty="0">
              <a:latin typeface="Times New Roman" panose="02020603050405020304" pitchFamily="18" charset="0"/>
              <a:cs typeface="Times New Roman" panose="02020603050405020304" pitchFamily="18" charset="0"/>
            </a:rPr>
            <a:t>Cum credeți de ce depinde succesul incluziunii?</a:t>
          </a:r>
        </a:p>
      </dsp:txBody>
      <dsp:txXfrm>
        <a:off x="779613" y="1471295"/>
        <a:ext cx="10201242" cy="735647"/>
      </dsp:txXfrm>
    </dsp:sp>
    <dsp:sp modelId="{2A5C8664-8D9F-496E-959E-087214E4C3D8}">
      <dsp:nvSpPr>
        <dsp:cNvPr id="0" name=""/>
        <dsp:cNvSpPr/>
      </dsp:nvSpPr>
      <dsp:spPr>
        <a:xfrm>
          <a:off x="319833" y="1379339"/>
          <a:ext cx="919559" cy="919559"/>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377DB1-535F-4D3A-BDEA-52784BE33BF0}">
      <dsp:nvSpPr>
        <dsp:cNvPr id="0" name=""/>
        <dsp:cNvSpPr/>
      </dsp:nvSpPr>
      <dsp:spPr>
        <a:xfrm>
          <a:off x="512205" y="2574766"/>
          <a:ext cx="10468650" cy="735647"/>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920" tIns="50800" rIns="50800" bIns="50800" numCol="1" spcCol="1270" anchor="ctr" anchorCtr="0">
          <a:noAutofit/>
        </a:bodyPr>
        <a:lstStyle/>
        <a:p>
          <a:pPr lvl="0" algn="just" defTabSz="889000">
            <a:lnSpc>
              <a:spcPct val="90000"/>
            </a:lnSpc>
            <a:spcBef>
              <a:spcPct val="0"/>
            </a:spcBef>
            <a:spcAft>
              <a:spcPct val="35000"/>
            </a:spcAft>
            <a:buFont typeface="Times New Roman" panose="02020603050405020304" pitchFamily="18" charset="0"/>
            <a:buNone/>
          </a:pPr>
          <a:r>
            <a:rPr lang="de-AT" sz="2000" kern="1200" dirty="0" err="1">
              <a:latin typeface="Times New Roman" panose="02020603050405020304" pitchFamily="18" charset="0"/>
              <a:cs typeface="Times New Roman" panose="02020603050405020304" pitchFamily="18" charset="0"/>
            </a:rPr>
            <a:t>Prin</a:t>
          </a:r>
          <a:r>
            <a:rPr lang="de-AT" sz="2000" kern="1200" dirty="0">
              <a:latin typeface="Times New Roman" panose="02020603050405020304" pitchFamily="18" charset="0"/>
              <a:cs typeface="Times New Roman" panose="02020603050405020304" pitchFamily="18" charset="0"/>
            </a:rPr>
            <a:t> ce modalități </a:t>
          </a:r>
          <a:r>
            <a:rPr lang="ro-RO" sz="2000" kern="1200" dirty="0">
              <a:latin typeface="Times New Roman" panose="02020603050405020304" pitchFamily="18" charset="0"/>
              <a:cs typeface="Times New Roman" panose="02020603050405020304" pitchFamily="18" charset="0"/>
            </a:rPr>
            <a:t>putem</a:t>
          </a:r>
          <a:r>
            <a:rPr lang="de-AT" sz="2000" kern="1200" dirty="0">
              <a:latin typeface="Times New Roman" panose="02020603050405020304" pitchFamily="18" charset="0"/>
              <a:cs typeface="Times New Roman" panose="02020603050405020304" pitchFamily="18" charset="0"/>
            </a:rPr>
            <a:t> asigura includerea tuturor elevilor în procesul </a:t>
          </a:r>
          <a:r>
            <a:rPr lang="ro-RO" sz="2000" kern="1200" dirty="0">
              <a:latin typeface="Times New Roman" panose="02020603050405020304" pitchFamily="18" charset="0"/>
              <a:cs typeface="Times New Roman" panose="02020603050405020304" pitchFamily="18" charset="0"/>
            </a:rPr>
            <a:t>educațional</a:t>
          </a:r>
          <a:r>
            <a:rPr lang="de-AT" sz="2000" kern="1200" dirty="0">
              <a:latin typeface="Times New Roman" panose="02020603050405020304" pitchFamily="18" charset="0"/>
              <a:cs typeface="Times New Roman" panose="02020603050405020304" pitchFamily="18" charset="0"/>
            </a:rPr>
            <a:t>?</a:t>
          </a:r>
          <a:endParaRPr lang="ro-RO" sz="2000" kern="1200" dirty="0">
            <a:latin typeface="Times New Roman" panose="02020603050405020304" pitchFamily="18" charset="0"/>
            <a:cs typeface="Times New Roman" panose="02020603050405020304" pitchFamily="18" charset="0"/>
          </a:endParaRPr>
        </a:p>
      </dsp:txBody>
      <dsp:txXfrm>
        <a:off x="512205" y="2574766"/>
        <a:ext cx="10468650" cy="735647"/>
      </dsp:txXfrm>
    </dsp:sp>
    <dsp:sp modelId="{7F6E5900-E5E0-41A5-96C5-82951DABD9EA}">
      <dsp:nvSpPr>
        <dsp:cNvPr id="0" name=""/>
        <dsp:cNvSpPr/>
      </dsp:nvSpPr>
      <dsp:spPr>
        <a:xfrm>
          <a:off x="52425" y="2482810"/>
          <a:ext cx="919559" cy="919559"/>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DD086-4A09-4962-BB35-A1A5D1EA39A8}">
      <dsp:nvSpPr>
        <dsp:cNvPr id="0" name=""/>
        <dsp:cNvSpPr/>
      </dsp:nvSpPr>
      <dsp:spPr>
        <a:xfrm>
          <a:off x="-4526632" y="-694115"/>
          <a:ext cx="5392389" cy="5392389"/>
        </a:xfrm>
        <a:prstGeom prst="blockArc">
          <a:avLst>
            <a:gd name="adj1" fmla="val 18900000"/>
            <a:gd name="adj2" fmla="val 2700000"/>
            <a:gd name="adj3" fmla="val 401"/>
          </a:avLst>
        </a:pr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6B481-CEB7-4A11-ADC9-7088E5F102D7}">
      <dsp:nvSpPr>
        <dsp:cNvPr id="0" name=""/>
        <dsp:cNvSpPr/>
      </dsp:nvSpPr>
      <dsp:spPr>
        <a:xfrm>
          <a:off x="379008" y="250179"/>
          <a:ext cx="10596699" cy="50068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În procesul de predare, cadrele didactic ar putea utiliza instrumente web care prezintă informația într-o formă simplificată, cu foarte puțin text și accent pe imagini și cuvinte cheie. </a:t>
          </a:r>
        </a:p>
      </dsp:txBody>
      <dsp:txXfrm>
        <a:off x="379008" y="250179"/>
        <a:ext cx="10596699" cy="500680"/>
      </dsp:txXfrm>
    </dsp:sp>
    <dsp:sp modelId="{526AED30-605B-49C7-98AE-26562DE75849}">
      <dsp:nvSpPr>
        <dsp:cNvPr id="0" name=""/>
        <dsp:cNvSpPr/>
      </dsp:nvSpPr>
      <dsp:spPr>
        <a:xfrm>
          <a:off x="66083" y="18759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1B0C2-9FF5-448A-819E-3A377FAA17C2}">
      <dsp:nvSpPr>
        <dsp:cNvPr id="0" name=""/>
        <dsp:cNvSpPr/>
      </dsp:nvSpPr>
      <dsp:spPr>
        <a:xfrm>
          <a:off x="737781" y="1000959"/>
          <a:ext cx="10237927" cy="50068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Prezentările PPT ar putea fi înlocuite cu prezentări create cu </a:t>
          </a:r>
          <a:r>
            <a:rPr lang="ro-RO" sz="1800" kern="1200" dirty="0" err="1">
              <a:latin typeface="Times New Roman" panose="02020603050405020304" pitchFamily="18" charset="0"/>
              <a:cs typeface="Times New Roman" panose="02020603050405020304" pitchFamily="18" charset="0"/>
            </a:rPr>
            <a:t>Biteable</a:t>
          </a:r>
          <a:r>
            <a:rPr lang="ro-RO" sz="1800" kern="1200" dirty="0">
              <a:latin typeface="Times New Roman" panose="02020603050405020304" pitchFamily="18" charset="0"/>
              <a:cs typeface="Times New Roman" panose="02020603050405020304" pitchFamily="18" charset="0"/>
            </a:rPr>
            <a:t>, </a:t>
          </a:r>
          <a:r>
            <a:rPr lang="ro-RO" sz="1800" kern="1200" dirty="0" err="1">
              <a:latin typeface="Times New Roman" panose="02020603050405020304" pitchFamily="18" charset="0"/>
              <a:cs typeface="Times New Roman" panose="02020603050405020304" pitchFamily="18" charset="0"/>
            </a:rPr>
            <a:t>Canva</a:t>
          </a:r>
          <a:r>
            <a:rPr lang="ro-RO" sz="1800" kern="1200" dirty="0">
              <a:latin typeface="Times New Roman" panose="02020603050405020304" pitchFamily="18" charset="0"/>
              <a:cs typeface="Times New Roman" panose="02020603050405020304" pitchFamily="18" charset="0"/>
            </a:rPr>
            <a:t> sau </a:t>
          </a:r>
          <a:r>
            <a:rPr lang="ro-RO" sz="1800" kern="1200" dirty="0" err="1">
              <a:latin typeface="Times New Roman" panose="02020603050405020304" pitchFamily="18" charset="0"/>
              <a:cs typeface="Times New Roman" panose="02020603050405020304" pitchFamily="18" charset="0"/>
            </a:rPr>
            <a:t>Animaker</a:t>
          </a:r>
          <a:r>
            <a:rPr lang="ro-RO" sz="1800" kern="1200" dirty="0">
              <a:latin typeface="Times New Roman" panose="02020603050405020304" pitchFamily="18" charset="0"/>
              <a:cs typeface="Times New Roman" panose="02020603050405020304" pitchFamily="18" charset="0"/>
            </a:rPr>
            <a:t>. </a:t>
          </a:r>
        </a:p>
      </dsp:txBody>
      <dsp:txXfrm>
        <a:off x="737781" y="1000959"/>
        <a:ext cx="10237927" cy="500680"/>
      </dsp:txXfrm>
    </dsp:sp>
    <dsp:sp modelId="{3C4300C0-3732-4F6B-BEFC-BA773571C8F5}">
      <dsp:nvSpPr>
        <dsp:cNvPr id="0" name=""/>
        <dsp:cNvSpPr/>
      </dsp:nvSpPr>
      <dsp:spPr>
        <a:xfrm>
          <a:off x="424856" y="93837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A9D80-DFE5-4E75-96BD-5B88D39B0800}">
      <dsp:nvSpPr>
        <dsp:cNvPr id="0" name=""/>
        <dsp:cNvSpPr/>
      </dsp:nvSpPr>
      <dsp:spPr>
        <a:xfrm>
          <a:off x="847895" y="1751739"/>
          <a:ext cx="10127812" cy="50068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Se va acorda o atenție deosebită materialelor de predare în format video, cum ar fi animațiile simple, care vor înlocui materialele lungi de tip text. </a:t>
          </a:r>
        </a:p>
      </dsp:txBody>
      <dsp:txXfrm>
        <a:off x="847895" y="1751739"/>
        <a:ext cx="10127812" cy="500680"/>
      </dsp:txXfrm>
    </dsp:sp>
    <dsp:sp modelId="{FB377DB3-0522-4CA1-8FDE-D931DFC59241}">
      <dsp:nvSpPr>
        <dsp:cNvPr id="0" name=""/>
        <dsp:cNvSpPr/>
      </dsp:nvSpPr>
      <dsp:spPr>
        <a:xfrm>
          <a:off x="534970" y="168915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9C870-343F-4213-A8E5-EB840BAC0022}">
      <dsp:nvSpPr>
        <dsp:cNvPr id="0" name=""/>
        <dsp:cNvSpPr/>
      </dsp:nvSpPr>
      <dsp:spPr>
        <a:xfrm>
          <a:off x="737781" y="2502519"/>
          <a:ext cx="10237927" cy="50068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În procesul de învățare, elevul va fi încurajat să utilizeze instrumente web de autocorectare, cum ar fi </a:t>
          </a:r>
          <a:r>
            <a:rPr lang="ro-RO" sz="1800" kern="1200" dirty="0" err="1">
              <a:latin typeface="Times New Roman" panose="02020603050405020304" pitchFamily="18" charset="0"/>
              <a:cs typeface="Times New Roman" panose="02020603050405020304" pitchFamily="18" charset="0"/>
            </a:rPr>
            <a:t>Grammarly</a:t>
          </a:r>
          <a:r>
            <a:rPr lang="ro-RO" sz="1800" kern="1200" dirty="0">
              <a:latin typeface="Times New Roman" panose="02020603050405020304" pitchFamily="18" charset="0"/>
              <a:cs typeface="Times New Roman" panose="02020603050405020304" pitchFamily="18" charset="0"/>
            </a:rPr>
            <a:t> sau </a:t>
          </a:r>
          <a:r>
            <a:rPr lang="ro-RO" sz="1800" kern="1200" dirty="0" err="1">
              <a:latin typeface="Times New Roman" panose="02020603050405020304" pitchFamily="18" charset="0"/>
              <a:cs typeface="Times New Roman" panose="02020603050405020304" pitchFamily="18" charset="0"/>
            </a:rPr>
            <a:t>Dex</a:t>
          </a:r>
          <a:r>
            <a:rPr lang="ro-RO" sz="1800" kern="1200" dirty="0">
              <a:latin typeface="Times New Roman" panose="02020603050405020304" pitchFamily="18" charset="0"/>
              <a:cs typeface="Times New Roman" panose="02020603050405020304" pitchFamily="18" charset="0"/>
            </a:rPr>
            <a:t> online. </a:t>
          </a:r>
        </a:p>
      </dsp:txBody>
      <dsp:txXfrm>
        <a:off x="737781" y="2502519"/>
        <a:ext cx="10237927" cy="500680"/>
      </dsp:txXfrm>
    </dsp:sp>
    <dsp:sp modelId="{8773E4C7-9389-4B66-A1F7-09985E726437}">
      <dsp:nvSpPr>
        <dsp:cNvPr id="0" name=""/>
        <dsp:cNvSpPr/>
      </dsp:nvSpPr>
      <dsp:spPr>
        <a:xfrm>
          <a:off x="424856" y="243993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2E82A6-08D3-41CC-920C-E04EDC5F80BB}">
      <dsp:nvSpPr>
        <dsp:cNvPr id="0" name=""/>
        <dsp:cNvSpPr/>
      </dsp:nvSpPr>
      <dsp:spPr>
        <a:xfrm>
          <a:off x="379008" y="3253299"/>
          <a:ext cx="10596699" cy="500680"/>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Tema pentru acasă va fi îndeplinită cu ajutorul unor platforme simple, care utilizează doar audio sau doar imagini cu foarte puțin text, cum ar fi Story Jumper și </a:t>
          </a:r>
          <a:r>
            <a:rPr lang="ro-RO" sz="1800" kern="1200" dirty="0" err="1">
              <a:latin typeface="Times New Roman" panose="02020603050405020304" pitchFamily="18" charset="0"/>
              <a:cs typeface="Times New Roman" panose="02020603050405020304" pitchFamily="18" charset="0"/>
            </a:rPr>
            <a:t>Book</a:t>
          </a:r>
          <a:r>
            <a:rPr lang="ro-RO" sz="1800" kern="1200" dirty="0">
              <a:latin typeface="Times New Roman" panose="02020603050405020304" pitchFamily="18" charset="0"/>
              <a:cs typeface="Times New Roman" panose="02020603050405020304" pitchFamily="18" charset="0"/>
            </a:rPr>
            <a:t> Creator. </a:t>
          </a:r>
        </a:p>
      </dsp:txBody>
      <dsp:txXfrm>
        <a:off x="379008" y="3253299"/>
        <a:ext cx="10596699" cy="500680"/>
      </dsp:txXfrm>
    </dsp:sp>
    <dsp:sp modelId="{72BCC5AB-C3BC-4853-BEE4-101F41EDB996}">
      <dsp:nvSpPr>
        <dsp:cNvPr id="0" name=""/>
        <dsp:cNvSpPr/>
      </dsp:nvSpPr>
      <dsp:spPr>
        <a:xfrm>
          <a:off x="66083" y="319071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DD086-4A09-4962-BB35-A1A5D1EA39A8}">
      <dsp:nvSpPr>
        <dsp:cNvPr id="0" name=""/>
        <dsp:cNvSpPr/>
      </dsp:nvSpPr>
      <dsp:spPr>
        <a:xfrm>
          <a:off x="-4526632" y="-694115"/>
          <a:ext cx="5392389" cy="5392389"/>
        </a:xfrm>
        <a:prstGeom prst="blockArc">
          <a:avLst>
            <a:gd name="adj1" fmla="val 18900000"/>
            <a:gd name="adj2" fmla="val 2700000"/>
            <a:gd name="adj3" fmla="val 401"/>
          </a:avLst>
        </a:pr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882284-ACB0-4B38-A04E-145A790EEC46}">
      <dsp:nvSpPr>
        <dsp:cNvPr id="0" name=""/>
        <dsp:cNvSpPr/>
      </dsp:nvSpPr>
      <dsp:spPr>
        <a:xfrm>
          <a:off x="379008" y="200785"/>
          <a:ext cx="10596699" cy="59946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l"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În procesul de predare, cadrele didactice ar putea utiliza instrumente web care prezintă informația într-o formă foarte simplă și atractivă. </a:t>
          </a:r>
        </a:p>
      </dsp:txBody>
      <dsp:txXfrm>
        <a:off x="379008" y="200785"/>
        <a:ext cx="10596699" cy="599469"/>
      </dsp:txXfrm>
    </dsp:sp>
    <dsp:sp modelId="{E34CCF69-E088-4B95-9984-CEB1806DF1F3}">
      <dsp:nvSpPr>
        <dsp:cNvPr id="0" name=""/>
        <dsp:cNvSpPr/>
      </dsp:nvSpPr>
      <dsp:spPr>
        <a:xfrm>
          <a:off x="66083" y="18759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392DD-B027-4D99-8E83-A2D849F84FC4}">
      <dsp:nvSpPr>
        <dsp:cNvPr id="0" name=""/>
        <dsp:cNvSpPr/>
      </dsp:nvSpPr>
      <dsp:spPr>
        <a:xfrm>
          <a:off x="737781" y="951565"/>
          <a:ext cx="10237927" cy="59946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l"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Prezentările PPT ar putea fi înlocuite cu prezentări dinamice, scurte, cu accent pe imagini și foarte puțin text, create cu </a:t>
          </a:r>
          <a:r>
            <a:rPr lang="ro-RO" sz="1800" kern="1200" dirty="0" err="1">
              <a:latin typeface="Times New Roman" panose="02020603050405020304" pitchFamily="18" charset="0"/>
              <a:cs typeface="Times New Roman" panose="02020603050405020304" pitchFamily="18" charset="0"/>
            </a:rPr>
            <a:t>PowToon</a:t>
          </a:r>
          <a:r>
            <a:rPr lang="ro-RO" sz="1800" kern="1200" dirty="0">
              <a:latin typeface="Times New Roman" panose="02020603050405020304" pitchFamily="18" charset="0"/>
              <a:cs typeface="Times New Roman" panose="02020603050405020304" pitchFamily="18" charset="0"/>
            </a:rPr>
            <a:t> sau </a:t>
          </a:r>
          <a:r>
            <a:rPr lang="ro-RO" sz="1800" kern="1200" dirty="0" err="1">
              <a:latin typeface="Times New Roman" panose="02020603050405020304" pitchFamily="18" charset="0"/>
              <a:cs typeface="Times New Roman" panose="02020603050405020304" pitchFamily="18" charset="0"/>
            </a:rPr>
            <a:t>Animaker</a:t>
          </a:r>
          <a:r>
            <a:rPr lang="ro-RO" sz="1800" kern="1200" dirty="0">
              <a:latin typeface="Times New Roman" panose="02020603050405020304" pitchFamily="18" charset="0"/>
              <a:cs typeface="Times New Roman" panose="02020603050405020304" pitchFamily="18" charset="0"/>
            </a:rPr>
            <a:t>. </a:t>
          </a:r>
        </a:p>
      </dsp:txBody>
      <dsp:txXfrm>
        <a:off x="737781" y="951565"/>
        <a:ext cx="10237927" cy="599469"/>
      </dsp:txXfrm>
    </dsp:sp>
    <dsp:sp modelId="{F861F5F1-BD96-4B36-9BE9-9F32014966B0}">
      <dsp:nvSpPr>
        <dsp:cNvPr id="0" name=""/>
        <dsp:cNvSpPr/>
      </dsp:nvSpPr>
      <dsp:spPr>
        <a:xfrm>
          <a:off x="424856" y="93837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7241A-0663-4820-8562-E3BE2E2FD2E0}">
      <dsp:nvSpPr>
        <dsp:cNvPr id="0" name=""/>
        <dsp:cNvSpPr/>
      </dsp:nvSpPr>
      <dsp:spPr>
        <a:xfrm>
          <a:off x="847895" y="1702344"/>
          <a:ext cx="10127812" cy="59946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l"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Se va acorda o atenție deosebită materialelor de predare în format video, cum ar fi animațiile simple, care vor înlocui materialele lungi de tip text. </a:t>
          </a:r>
        </a:p>
      </dsp:txBody>
      <dsp:txXfrm>
        <a:off x="847895" y="1702344"/>
        <a:ext cx="10127812" cy="599469"/>
      </dsp:txXfrm>
    </dsp:sp>
    <dsp:sp modelId="{44924F71-8437-48C7-87AD-62FA5F8D97CA}">
      <dsp:nvSpPr>
        <dsp:cNvPr id="0" name=""/>
        <dsp:cNvSpPr/>
      </dsp:nvSpPr>
      <dsp:spPr>
        <a:xfrm>
          <a:off x="534970" y="168915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2544E-DA1D-41F7-9F14-D6241C025361}">
      <dsp:nvSpPr>
        <dsp:cNvPr id="0" name=""/>
        <dsp:cNvSpPr/>
      </dsp:nvSpPr>
      <dsp:spPr>
        <a:xfrm>
          <a:off x="737781" y="2453124"/>
          <a:ext cx="10237927" cy="59946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l"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Deosebit de utile ar putea fi cărțile digitale simple, cu un număr </a:t>
          </a:r>
          <a:r>
            <a:rPr lang="ro-RO" sz="1800" kern="1200" dirty="0" err="1">
              <a:latin typeface="Times New Roman" panose="02020603050405020304" pitchFamily="18" charset="0"/>
              <a:cs typeface="Times New Roman" panose="02020603050405020304" pitchFamily="18" charset="0"/>
            </a:rPr>
            <a:t>limutat</a:t>
          </a:r>
          <a:r>
            <a:rPr lang="ro-RO" sz="1800" kern="1200" dirty="0">
              <a:latin typeface="Times New Roman" panose="02020603050405020304" pitchFamily="18" charset="0"/>
              <a:cs typeface="Times New Roman" panose="02020603050405020304" pitchFamily="18" charset="0"/>
            </a:rPr>
            <a:t> de pagini, create cu </a:t>
          </a:r>
          <a:r>
            <a:rPr lang="ro-RO" sz="1800" kern="1200" dirty="0" err="1">
              <a:latin typeface="Times New Roman" panose="02020603050405020304" pitchFamily="18" charset="0"/>
              <a:cs typeface="Times New Roman" panose="02020603050405020304" pitchFamily="18" charset="0"/>
            </a:rPr>
            <a:t>Book</a:t>
          </a:r>
          <a:r>
            <a:rPr lang="ro-RO" sz="1800" kern="1200" dirty="0">
              <a:latin typeface="Times New Roman" panose="02020603050405020304" pitchFamily="18" charset="0"/>
              <a:cs typeface="Times New Roman" panose="02020603050405020304" pitchFamily="18" charset="0"/>
            </a:rPr>
            <a:t> Creator sau </a:t>
          </a:r>
          <a:r>
            <a:rPr lang="ro-RO" sz="1800" kern="1200" dirty="0" err="1">
              <a:latin typeface="Times New Roman" panose="02020603050405020304" pitchFamily="18" charset="0"/>
              <a:cs typeface="Times New Roman" panose="02020603050405020304" pitchFamily="18" charset="0"/>
            </a:rPr>
            <a:t>Bookemon</a:t>
          </a:r>
          <a:r>
            <a:rPr lang="ro-RO" sz="1800" kern="1200" dirty="0">
              <a:latin typeface="Times New Roman" panose="02020603050405020304" pitchFamily="18" charset="0"/>
              <a:cs typeface="Times New Roman" panose="02020603050405020304" pitchFamily="18" charset="0"/>
            </a:rPr>
            <a:t>. </a:t>
          </a:r>
        </a:p>
      </dsp:txBody>
      <dsp:txXfrm>
        <a:off x="737781" y="2453124"/>
        <a:ext cx="10237927" cy="599469"/>
      </dsp:txXfrm>
    </dsp:sp>
    <dsp:sp modelId="{E980B11A-77FA-486B-A9E4-CF7E1F741CBA}">
      <dsp:nvSpPr>
        <dsp:cNvPr id="0" name=""/>
        <dsp:cNvSpPr/>
      </dsp:nvSpPr>
      <dsp:spPr>
        <a:xfrm>
          <a:off x="424856" y="243993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500BF0-74FB-4F86-A766-4F5C07B25932}">
      <dsp:nvSpPr>
        <dsp:cNvPr id="0" name=""/>
        <dsp:cNvSpPr/>
      </dsp:nvSpPr>
      <dsp:spPr>
        <a:xfrm>
          <a:off x="379008" y="3203904"/>
          <a:ext cx="10596699" cy="59946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415" tIns="45720" rIns="45720" bIns="45720" numCol="1" spcCol="1270" anchor="ctr" anchorCtr="0">
          <a:noAutofit/>
        </a:bodyPr>
        <a:lstStyle/>
        <a:p>
          <a:pPr lvl="0" algn="l"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În procesul de învățare, elevul va fi încurajat să utilizeze instrumente web care utilizează doar audio sau doar imagini cu foarte puțin text, cum ar fi </a:t>
          </a:r>
          <a:r>
            <a:rPr lang="ro-RO" sz="1800" kern="1200" dirty="0" err="1">
              <a:latin typeface="Times New Roman" panose="02020603050405020304" pitchFamily="18" charset="0"/>
              <a:cs typeface="Times New Roman" panose="02020603050405020304" pitchFamily="18" charset="0"/>
            </a:rPr>
            <a:t>avatarele</a:t>
          </a:r>
          <a:r>
            <a:rPr lang="ro-RO" sz="1800" kern="1200" dirty="0">
              <a:latin typeface="Times New Roman" panose="02020603050405020304" pitchFamily="18" charset="0"/>
              <a:cs typeface="Times New Roman" panose="02020603050405020304" pitchFamily="18" charset="0"/>
            </a:rPr>
            <a:t> </a:t>
          </a:r>
          <a:r>
            <a:rPr lang="ro-RO" sz="1800" kern="1200" dirty="0" err="1">
              <a:latin typeface="Times New Roman" panose="02020603050405020304" pitchFamily="18" charset="0"/>
              <a:cs typeface="Times New Roman" panose="02020603050405020304" pitchFamily="18" charset="0"/>
            </a:rPr>
            <a:t>Voki</a:t>
          </a:r>
          <a:r>
            <a:rPr lang="ro-RO" sz="1800" kern="1200" dirty="0">
              <a:latin typeface="Times New Roman" panose="02020603050405020304" pitchFamily="18" charset="0"/>
              <a:cs typeface="Times New Roman" panose="02020603050405020304" pitchFamily="18" charset="0"/>
            </a:rPr>
            <a:t> și </a:t>
          </a:r>
          <a:r>
            <a:rPr lang="ro-RO" sz="1800" kern="1200" dirty="0" err="1">
              <a:latin typeface="Times New Roman" panose="02020603050405020304" pitchFamily="18" charset="0"/>
              <a:cs typeface="Times New Roman" panose="02020603050405020304" pitchFamily="18" charset="0"/>
            </a:rPr>
            <a:t>Blabberize</a:t>
          </a:r>
          <a:r>
            <a:rPr lang="ro-RO" sz="1800" kern="1200" dirty="0">
              <a:latin typeface="Times New Roman" panose="02020603050405020304" pitchFamily="18" charset="0"/>
              <a:cs typeface="Times New Roman" panose="02020603050405020304" pitchFamily="18" charset="0"/>
            </a:rPr>
            <a:t>, sau site-urile de înregistrare a vocii: </a:t>
          </a:r>
          <a:r>
            <a:rPr lang="ro-RO" sz="1800" kern="1200" dirty="0" err="1">
              <a:latin typeface="Times New Roman" panose="02020603050405020304" pitchFamily="18" charset="0"/>
              <a:cs typeface="Times New Roman" panose="02020603050405020304" pitchFamily="18" charset="0"/>
            </a:rPr>
            <a:t>Vocaroo</a:t>
          </a:r>
          <a:r>
            <a:rPr lang="ro-RO" sz="1800" kern="1200" dirty="0">
              <a:latin typeface="Times New Roman" panose="02020603050405020304" pitchFamily="18" charset="0"/>
              <a:cs typeface="Times New Roman" panose="02020603050405020304" pitchFamily="18" charset="0"/>
            </a:rPr>
            <a:t> și </a:t>
          </a:r>
          <a:r>
            <a:rPr lang="ro-RO" sz="1800" kern="1200" dirty="0" err="1">
              <a:latin typeface="Times New Roman" panose="02020603050405020304" pitchFamily="18" charset="0"/>
              <a:cs typeface="Times New Roman" panose="02020603050405020304" pitchFamily="18" charset="0"/>
            </a:rPr>
            <a:t>Voice</a:t>
          </a:r>
          <a:r>
            <a:rPr lang="ro-RO" sz="1800" kern="1200" dirty="0">
              <a:latin typeface="Times New Roman" panose="02020603050405020304" pitchFamily="18" charset="0"/>
              <a:cs typeface="Times New Roman" panose="02020603050405020304" pitchFamily="18" charset="0"/>
            </a:rPr>
            <a:t> Spice.  </a:t>
          </a:r>
        </a:p>
      </dsp:txBody>
      <dsp:txXfrm>
        <a:off x="379008" y="3203904"/>
        <a:ext cx="10596699" cy="599469"/>
      </dsp:txXfrm>
    </dsp:sp>
    <dsp:sp modelId="{A72DD3CC-ACB5-4F35-B0C7-CF5F9E4B0F22}">
      <dsp:nvSpPr>
        <dsp:cNvPr id="0" name=""/>
        <dsp:cNvSpPr/>
      </dsp:nvSpPr>
      <dsp:spPr>
        <a:xfrm>
          <a:off x="66083" y="3190714"/>
          <a:ext cx="625850" cy="625850"/>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DD086-4A09-4962-BB35-A1A5D1EA39A8}">
      <dsp:nvSpPr>
        <dsp:cNvPr id="0" name=""/>
        <dsp:cNvSpPr/>
      </dsp:nvSpPr>
      <dsp:spPr>
        <a:xfrm>
          <a:off x="-4526632" y="-694115"/>
          <a:ext cx="5392389" cy="5392389"/>
        </a:xfrm>
        <a:prstGeom prst="blockArc">
          <a:avLst>
            <a:gd name="adj1" fmla="val 18900000"/>
            <a:gd name="adj2" fmla="val 2700000"/>
            <a:gd name="adj3" fmla="val 401"/>
          </a:avLst>
        </a:prstGeom>
        <a:noFill/>
        <a:ln w="2222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5CBD6-B8DE-4C10-A452-EC68E8F25AD1}">
      <dsp:nvSpPr>
        <dsp:cNvPr id="0" name=""/>
        <dsp:cNvSpPr/>
      </dsp:nvSpPr>
      <dsp:spPr>
        <a:xfrm>
          <a:off x="453485" y="307839"/>
          <a:ext cx="10522222" cy="61599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950"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În procesul de predare, cadrele didactice ar putea utiliza instrumente web care prezintă informația într-o formă foarte atractivă și jucăușă, pentru a-i atrage atenția și a-i prezenta informația într-o formă degajată și captivantă. </a:t>
          </a:r>
        </a:p>
      </dsp:txBody>
      <dsp:txXfrm>
        <a:off x="453485" y="307839"/>
        <a:ext cx="10522222" cy="615999"/>
      </dsp:txXfrm>
    </dsp:sp>
    <dsp:sp modelId="{AA018E70-1B3E-4906-8E9D-298928214760}">
      <dsp:nvSpPr>
        <dsp:cNvPr id="0" name=""/>
        <dsp:cNvSpPr/>
      </dsp:nvSpPr>
      <dsp:spPr>
        <a:xfrm>
          <a:off x="68486" y="230839"/>
          <a:ext cx="769999" cy="769999"/>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6B9A94-0ED5-411F-8427-761788B2726C}">
      <dsp:nvSpPr>
        <dsp:cNvPr id="0" name=""/>
        <dsp:cNvSpPr/>
      </dsp:nvSpPr>
      <dsp:spPr>
        <a:xfrm>
          <a:off x="806652" y="1231999"/>
          <a:ext cx="10169055" cy="61599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950"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Prezentările PPT ar putea fi înlocuite cu jocuri interactive create cu ajutorul </a:t>
          </a:r>
          <a:r>
            <a:rPr lang="ro-RO" sz="1800" kern="1200" dirty="0" err="1">
              <a:latin typeface="Times New Roman" panose="02020603050405020304" pitchFamily="18" charset="0"/>
              <a:cs typeface="Times New Roman" panose="02020603050405020304" pitchFamily="18" charset="0"/>
            </a:rPr>
            <a:t>Quizalize</a:t>
          </a:r>
          <a:r>
            <a:rPr lang="ro-RO" sz="1800" kern="1200" dirty="0">
              <a:latin typeface="Times New Roman" panose="02020603050405020304" pitchFamily="18" charset="0"/>
              <a:cs typeface="Times New Roman" panose="02020603050405020304" pitchFamily="18" charset="0"/>
            </a:rPr>
            <a:t> sau </a:t>
          </a:r>
          <a:r>
            <a:rPr lang="ro-RO" sz="1800" kern="1200" dirty="0" err="1">
              <a:latin typeface="Times New Roman" panose="02020603050405020304" pitchFamily="18" charset="0"/>
              <a:cs typeface="Times New Roman" panose="02020603050405020304" pitchFamily="18" charset="0"/>
            </a:rPr>
            <a:t>LearningApps</a:t>
          </a:r>
          <a:r>
            <a:rPr lang="ro-RO" sz="1800" kern="1200" dirty="0">
              <a:latin typeface="Times New Roman" panose="02020603050405020304" pitchFamily="18" charset="0"/>
              <a:cs typeface="Times New Roman" panose="02020603050405020304" pitchFamily="18" charset="0"/>
            </a:rPr>
            <a:t>. </a:t>
          </a:r>
        </a:p>
      </dsp:txBody>
      <dsp:txXfrm>
        <a:off x="806652" y="1231999"/>
        <a:ext cx="10169055" cy="615999"/>
      </dsp:txXfrm>
    </dsp:sp>
    <dsp:sp modelId="{B903ACF7-E36D-4DE7-83A5-61311AE45DB0}">
      <dsp:nvSpPr>
        <dsp:cNvPr id="0" name=""/>
        <dsp:cNvSpPr/>
      </dsp:nvSpPr>
      <dsp:spPr>
        <a:xfrm>
          <a:off x="421652" y="1154999"/>
          <a:ext cx="769999" cy="769999"/>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91CD89-7C10-43F4-970E-01AE3813DAB9}">
      <dsp:nvSpPr>
        <dsp:cNvPr id="0" name=""/>
        <dsp:cNvSpPr/>
      </dsp:nvSpPr>
      <dsp:spPr>
        <a:xfrm>
          <a:off x="806652" y="2156159"/>
          <a:ext cx="10169055" cy="61599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950"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Elevul poate fi antrenat în cât mai multe activități care au la bază jocul de rol și dezvoltă creativitatea, cum ar fi </a:t>
          </a:r>
          <a:r>
            <a:rPr lang="ro-RO" sz="1800" kern="1200" dirty="0" err="1">
              <a:latin typeface="Times New Roman" panose="02020603050405020304" pitchFamily="18" charset="0"/>
              <a:cs typeface="Times New Roman" panose="02020603050405020304" pitchFamily="18" charset="0"/>
            </a:rPr>
            <a:t>Quiz</a:t>
          </a:r>
          <a:r>
            <a:rPr lang="ro-RO" sz="1800" kern="1200" dirty="0">
              <a:latin typeface="Times New Roman" panose="02020603050405020304" pitchFamily="18" charset="0"/>
              <a:cs typeface="Times New Roman" panose="02020603050405020304" pitchFamily="18" charset="0"/>
            </a:rPr>
            <a:t> </a:t>
          </a:r>
          <a:r>
            <a:rPr lang="ro-RO" sz="1800" kern="1200" dirty="0" err="1">
              <a:latin typeface="Times New Roman" panose="02020603050405020304" pitchFamily="18" charset="0"/>
              <a:cs typeface="Times New Roman" panose="02020603050405020304" pitchFamily="18" charset="0"/>
            </a:rPr>
            <a:t>Whizzer</a:t>
          </a:r>
          <a:r>
            <a:rPr lang="ro-RO" sz="1800" kern="1200" dirty="0">
              <a:latin typeface="Times New Roman" panose="02020603050405020304" pitchFamily="18" charset="0"/>
              <a:cs typeface="Times New Roman" panose="02020603050405020304" pitchFamily="18" charset="0"/>
            </a:rPr>
            <a:t> sau </a:t>
          </a:r>
          <a:r>
            <a:rPr lang="ro-RO" sz="1800" kern="1200" dirty="0" err="1">
              <a:latin typeface="Times New Roman" panose="02020603050405020304" pitchFamily="18" charset="0"/>
              <a:cs typeface="Times New Roman" panose="02020603050405020304" pitchFamily="18" charset="0"/>
            </a:rPr>
            <a:t>Kahoot</a:t>
          </a:r>
          <a:r>
            <a:rPr lang="ro-RO" sz="1800" kern="1200" dirty="0">
              <a:latin typeface="Times New Roman" panose="02020603050405020304" pitchFamily="18" charset="0"/>
              <a:cs typeface="Times New Roman" panose="02020603050405020304" pitchFamily="18" charset="0"/>
            </a:rPr>
            <a:t>. </a:t>
          </a:r>
        </a:p>
      </dsp:txBody>
      <dsp:txXfrm>
        <a:off x="806652" y="2156159"/>
        <a:ext cx="10169055" cy="615999"/>
      </dsp:txXfrm>
    </dsp:sp>
    <dsp:sp modelId="{CF81F7AD-E7DA-460E-B79C-17DABD6B0729}">
      <dsp:nvSpPr>
        <dsp:cNvPr id="0" name=""/>
        <dsp:cNvSpPr/>
      </dsp:nvSpPr>
      <dsp:spPr>
        <a:xfrm>
          <a:off x="421652" y="2079159"/>
          <a:ext cx="769999" cy="769999"/>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48EE7-BF6D-46B4-9E1E-1FA64663E15C}">
      <dsp:nvSpPr>
        <dsp:cNvPr id="0" name=""/>
        <dsp:cNvSpPr/>
      </dsp:nvSpPr>
      <dsp:spPr>
        <a:xfrm>
          <a:off x="453485" y="3080319"/>
          <a:ext cx="10522222" cy="615999"/>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950" tIns="45720" rIns="45720" bIns="45720" numCol="1" spcCol="1270" anchor="ctr" anchorCtr="0">
          <a:noAutofit/>
        </a:bodyPr>
        <a:lstStyle/>
        <a:p>
          <a:pPr lvl="0" algn="just" defTabSz="800100">
            <a:lnSpc>
              <a:spcPct val="90000"/>
            </a:lnSpc>
            <a:spcBef>
              <a:spcPct val="0"/>
            </a:spcBef>
            <a:spcAft>
              <a:spcPct val="35000"/>
            </a:spcAft>
            <a:buFont typeface="Symbol" panose="05050102010706020507" pitchFamily="18" charset="2"/>
            <a:buChar char=""/>
          </a:pPr>
          <a:r>
            <a:rPr lang="ro-RO" sz="1800" kern="1200" dirty="0">
              <a:latin typeface="Times New Roman" panose="02020603050405020304" pitchFamily="18" charset="0"/>
              <a:cs typeface="Times New Roman" panose="02020603050405020304" pitchFamily="18" charset="0"/>
            </a:rPr>
            <a:t>În procesul de învățare, elevul va fi încurajat să utilizeze instrumente web care îi vor dezvolta creativitatea și îl vor ține antrenat în procesul de creare – animații cu </a:t>
          </a:r>
          <a:r>
            <a:rPr lang="ro-RO" sz="1800" kern="1200" dirty="0" err="1">
              <a:latin typeface="Times New Roman" panose="02020603050405020304" pitchFamily="18" charset="0"/>
              <a:cs typeface="Times New Roman" panose="02020603050405020304" pitchFamily="18" charset="0"/>
            </a:rPr>
            <a:t>Biteable</a:t>
          </a:r>
          <a:r>
            <a:rPr lang="ro-RO" sz="1800" kern="1200" dirty="0">
              <a:latin typeface="Times New Roman" panose="02020603050405020304" pitchFamily="18" charset="0"/>
              <a:cs typeface="Times New Roman" panose="02020603050405020304" pitchFamily="18" charset="0"/>
            </a:rPr>
            <a:t> și </a:t>
          </a:r>
          <a:r>
            <a:rPr lang="ro-RO" sz="1800" kern="1200" dirty="0" err="1">
              <a:latin typeface="Times New Roman" panose="02020603050405020304" pitchFamily="18" charset="0"/>
              <a:cs typeface="Times New Roman" panose="02020603050405020304" pitchFamily="18" charset="0"/>
            </a:rPr>
            <a:t>PowToon</a:t>
          </a:r>
          <a:r>
            <a:rPr lang="ro-RO" sz="1800" kern="1200" dirty="0">
              <a:latin typeface="Times New Roman" panose="02020603050405020304" pitchFamily="18" charset="0"/>
              <a:cs typeface="Times New Roman" panose="02020603050405020304" pitchFamily="18" charset="0"/>
            </a:rPr>
            <a:t>, benzi desenate </a:t>
          </a:r>
          <a:r>
            <a:rPr lang="ro-RO" sz="1800" kern="1200" dirty="0" err="1">
              <a:latin typeface="Times New Roman" panose="02020603050405020304" pitchFamily="18" charset="0"/>
              <a:cs typeface="Times New Roman" panose="02020603050405020304" pitchFamily="18" charset="0"/>
            </a:rPr>
            <a:t>Make</a:t>
          </a:r>
          <a:r>
            <a:rPr lang="ro-RO" sz="1800" kern="1200" dirty="0">
              <a:latin typeface="Times New Roman" panose="02020603050405020304" pitchFamily="18" charset="0"/>
              <a:cs typeface="Times New Roman" panose="02020603050405020304" pitchFamily="18" charset="0"/>
            </a:rPr>
            <a:t> Comics </a:t>
          </a:r>
          <a:r>
            <a:rPr lang="ro-RO" sz="1800" kern="1200" dirty="0" err="1">
              <a:latin typeface="Times New Roman" panose="02020603050405020304" pitchFamily="18" charset="0"/>
              <a:cs typeface="Times New Roman" panose="02020603050405020304" pitchFamily="18" charset="0"/>
            </a:rPr>
            <a:t>Beliefs</a:t>
          </a:r>
          <a:r>
            <a:rPr lang="ro-RO" sz="1800" kern="1200" dirty="0">
              <a:latin typeface="Times New Roman" panose="02020603050405020304" pitchFamily="18" charset="0"/>
              <a:cs typeface="Times New Roman" panose="02020603050405020304" pitchFamily="18" charset="0"/>
            </a:rPr>
            <a:t>, jocuri interactive Word Wall sau </a:t>
          </a:r>
          <a:r>
            <a:rPr lang="ro-RO" sz="1800" kern="1200" dirty="0" err="1">
              <a:latin typeface="Times New Roman" panose="02020603050405020304" pitchFamily="18" charset="0"/>
              <a:cs typeface="Times New Roman" panose="02020603050405020304" pitchFamily="18" charset="0"/>
            </a:rPr>
            <a:t>Quizziz</a:t>
          </a:r>
          <a:r>
            <a:rPr lang="ro-RO" sz="1800" kern="1200" dirty="0">
              <a:latin typeface="Times New Roman" panose="02020603050405020304" pitchFamily="18" charset="0"/>
              <a:cs typeface="Times New Roman" panose="02020603050405020304" pitchFamily="18" charset="0"/>
            </a:rPr>
            <a:t>.  </a:t>
          </a:r>
        </a:p>
      </dsp:txBody>
      <dsp:txXfrm>
        <a:off x="453485" y="3080319"/>
        <a:ext cx="10522222" cy="615999"/>
      </dsp:txXfrm>
    </dsp:sp>
    <dsp:sp modelId="{30B08FC9-DEDD-422E-B7F8-4D96CEC0B5D9}">
      <dsp:nvSpPr>
        <dsp:cNvPr id="0" name=""/>
        <dsp:cNvSpPr/>
      </dsp:nvSpPr>
      <dsp:spPr>
        <a:xfrm>
          <a:off x="68486" y="3003319"/>
          <a:ext cx="769999" cy="769999"/>
        </a:xfrm>
        <a:prstGeom prst="ellipse">
          <a:avLst/>
        </a:prstGeom>
        <a:solidFill>
          <a:schemeClr val="lt1">
            <a:hueOff val="0"/>
            <a:satOff val="0"/>
            <a:lumOff val="0"/>
            <a:alphaOff val="0"/>
          </a:schemeClr>
        </a:solidFill>
        <a:ln w="2222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512FD7DC-60A5-4174-8138-79C5A21E382A}" type="datetimeFigureOut">
              <a:rPr lang="ro-RO" smtClean="0"/>
              <a:pPr/>
              <a:t>03.03.2022</a:t>
            </a:fld>
            <a:endParaRPr lang="ro-RO"/>
          </a:p>
        </p:txBody>
      </p:sp>
      <p:sp>
        <p:nvSpPr>
          <p:cNvPr id="4" name="Substituent subsol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E5AD6005-0282-4B63-AE84-A61DD756582C}" type="slidenum">
              <a:rPr lang="ro-RO" smtClean="0"/>
              <a:pPr/>
              <a:t>‹#›</a:t>
            </a:fld>
            <a:endParaRPr lang="ro-RO"/>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73C689E-2125-413B-B41D-F9B57D8519D9}" type="datetimeFigureOut">
              <a:rPr lang="en-US" smtClean="0"/>
              <a:pPr/>
              <a:t>3/3/2022</a:t>
            </a:fld>
            <a:endParaRPr lang="en-US"/>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EAD6765E-811E-46C2-AFEB-041F346138E6}" type="slidenum">
              <a:rPr lang="en-US" smtClean="0"/>
              <a:pPr/>
              <a:t>‹#›</a:t>
            </a:fld>
            <a:endParaRPr lang="en-US"/>
          </a:p>
        </p:txBody>
      </p:sp>
    </p:spTree>
    <p:extLst>
      <p:ext uri="{BB962C8B-B14F-4D97-AF65-F5344CB8AC3E}">
        <p14:creationId xmlns="" xmlns:p14="http://schemas.microsoft.com/office/powerpoint/2010/main" val="1916740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D6765E-811E-46C2-AFEB-041F346138E6}" type="slidenum">
              <a:rPr lang="en-US" smtClean="0"/>
              <a:pPr/>
              <a:t>3</a:t>
            </a:fld>
            <a:endParaRPr lang="en-US"/>
          </a:p>
        </p:txBody>
      </p:sp>
    </p:spTree>
    <p:extLst>
      <p:ext uri="{BB962C8B-B14F-4D97-AF65-F5344CB8AC3E}">
        <p14:creationId xmlns="" xmlns:p14="http://schemas.microsoft.com/office/powerpoint/2010/main" val="1517127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014" y="3021787"/>
            <a:ext cx="11401972" cy="1832460"/>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06755" y="5261460"/>
            <a:ext cx="11378491" cy="814427"/>
          </a:xfrm>
        </p:spPr>
        <p:txBody>
          <a:bodyPr>
            <a:normAutofit/>
          </a:bodyPr>
          <a:lstStyle>
            <a:lvl1pPr marL="0" indent="0" algn="r">
              <a:buNone/>
              <a:defRPr sz="3700"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o-RO" smtClean="0"/>
              <a:t>Faceți clic pentru editarea stilului de subtitlu al coordonatorului</a:t>
            </a:r>
            <a:endParaRPr lang="en-US" dirty="0"/>
          </a:p>
        </p:txBody>
      </p:sp>
      <p:sp>
        <p:nvSpPr>
          <p:cNvPr id="4" name="Date Placeholder 3"/>
          <p:cNvSpPr>
            <a:spLocks noGrp="1"/>
          </p:cNvSpPr>
          <p:nvPr>
            <p:ph type="dt" sz="half" idx="10"/>
          </p:nvPr>
        </p:nvSpPr>
        <p:spPr/>
        <p:txBody>
          <a:bodyPr/>
          <a:lstStyle/>
          <a:p>
            <a:fld id="{C30CEFB0-72B9-49EC-97D3-7E12C8FEA193}" type="datetime1">
              <a:rPr lang="en-US" smtClean="0"/>
              <a:pPr/>
              <a:t>3/3/2022</a:t>
            </a:fld>
            <a:endParaRPr lang="en-US" dirty="0"/>
          </a:p>
        </p:txBody>
      </p:sp>
      <p:sp>
        <p:nvSpPr>
          <p:cNvPr id="5" name="Footer Placeholder 4"/>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5387517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ro-RO" smtClean="0"/>
              <a:t>Faceți clic pentru a edita stilul de titlu Coordonator</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ro-RO" smtClean="0"/>
              <a:t>Faceți clic pe pictogramă pentru a adăuga o imagine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o-RO" smtClean="0"/>
              <a:t>Faceți clic pentru a edita stilurile de text Coordonator</a:t>
            </a:r>
          </a:p>
        </p:txBody>
      </p:sp>
      <p:sp>
        <p:nvSpPr>
          <p:cNvPr id="5" name="Date Placeholder 4"/>
          <p:cNvSpPr>
            <a:spLocks noGrp="1"/>
          </p:cNvSpPr>
          <p:nvPr>
            <p:ph type="dt" sz="half" idx="10"/>
          </p:nvPr>
        </p:nvSpPr>
        <p:spPr/>
        <p:txBody>
          <a:bodyPr/>
          <a:lstStyle/>
          <a:p>
            <a:fld id="{C30CEFB0-72B9-49EC-97D3-7E12C8FEA193}" type="datetime1">
              <a:rPr lang="en-US" smtClean="0"/>
              <a:pPr/>
              <a:t>3/3/2022</a:t>
            </a:fld>
            <a:endParaRPr lang="en-US" dirty="0"/>
          </a:p>
        </p:txBody>
      </p:sp>
      <p:sp>
        <p:nvSpPr>
          <p:cNvPr id="6" name="Footer Placeholder 5"/>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776078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Faceți clic pentru a edita stilul de titlu Coordonator</a:t>
            </a:r>
            <a:endParaRPr lang="en-US"/>
          </a:p>
        </p:txBody>
      </p:sp>
      <p:sp>
        <p:nvSpPr>
          <p:cNvPr id="3" name="Vertical Text Placeholder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C30CEFB0-72B9-49EC-97D3-7E12C8FEA193}" type="datetime1">
              <a:rPr lang="en-US" smtClean="0"/>
              <a:pPr/>
              <a:t>3/3/2022</a:t>
            </a:fld>
            <a:endParaRPr lang="en-US" dirty="0"/>
          </a:p>
        </p:txBody>
      </p:sp>
      <p:sp>
        <p:nvSpPr>
          <p:cNvPr id="5" name="Footer Placeholder 4"/>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2866572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o-RO" smtClean="0"/>
              <a:t>Faceți clic pentru a edita stilul de titlu Coordonator</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10"/>
          </p:nvPr>
        </p:nvSpPr>
        <p:spPr/>
        <p:txBody>
          <a:bodyPr/>
          <a:lstStyle/>
          <a:p>
            <a:fld id="{C30CEFB0-72B9-49EC-97D3-7E12C8FEA193}" type="datetime1">
              <a:rPr lang="en-US" smtClean="0"/>
              <a:pPr/>
              <a:t>3/3/2022</a:t>
            </a:fld>
            <a:endParaRPr lang="en-US" dirty="0"/>
          </a:p>
        </p:txBody>
      </p:sp>
      <p:sp>
        <p:nvSpPr>
          <p:cNvPr id="5" name="Footer Placeholder 4"/>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E:\websites\free-power-point-templates\2012\logos.png">
            <a:extLst>
              <a:ext uri="{FF2B5EF4-FFF2-40B4-BE49-F238E27FC236}">
                <a16:creationId xmlns="" xmlns:a16="http://schemas.microsoft.com/office/drawing/2014/main" id="{BFD89DD8-D3EA-42FA-B782-B40F52202FAA}"/>
              </a:ext>
            </a:extLst>
          </p:cNvP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ro-RO" smtClean="0"/>
              <a:t>Faceți clic pentru a edita stilul de titlu Coordonator</a:t>
            </a:r>
            <a:endParaRPr lang="en-US" dirty="0"/>
          </a:p>
        </p:txBody>
      </p:sp>
      <p:sp>
        <p:nvSpPr>
          <p:cNvPr id="3" name="Content Placeholder 2"/>
          <p:cNvSpPr>
            <a:spLocks noGrp="1"/>
          </p:cNvSpPr>
          <p:nvPr>
            <p:ph idx="1"/>
          </p:nvPr>
        </p:nvSpPr>
        <p:spPr>
          <a:xfrm>
            <a:off x="598621" y="1596541"/>
            <a:ext cx="10994760" cy="4682947"/>
          </a:xfrm>
        </p:spPr>
        <p:txBody>
          <a:bodyPr/>
          <a:lstStyle>
            <a:lvl1pPr algn="l">
              <a:defRPr sz="37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C30CEFB0-72B9-49EC-97D3-7E12C8FEA193}" type="datetime1">
              <a:rPr lang="en-US" smtClean="0"/>
              <a:pPr/>
              <a:t>3/3/2022</a:t>
            </a:fld>
            <a:endParaRPr lang="en-US" dirty="0"/>
          </a:p>
        </p:txBody>
      </p:sp>
      <p:sp>
        <p:nvSpPr>
          <p:cNvPr id="5" name="Footer Placeholder 4"/>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6447136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38294" y="578507"/>
            <a:ext cx="8755087" cy="763525"/>
          </a:xfrm>
        </p:spPr>
        <p:txBody>
          <a:bodyPr>
            <a:normAutofit/>
          </a:bodyPr>
          <a:lstStyle>
            <a:lvl1pPr algn="l">
              <a:defRPr sz="4800">
                <a:solidFill>
                  <a:srgbClr val="E43434"/>
                </a:solidFill>
                <a:effectLst>
                  <a:outerShdw blurRad="50800" dist="38100" dir="2700000" algn="tl" rotWithShape="0">
                    <a:prstClr val="black">
                      <a:alpha val="40000"/>
                    </a:prstClr>
                  </a:outerShdw>
                </a:effectLst>
              </a:defRPr>
            </a:lvl1pPr>
          </a:lstStyle>
          <a:p>
            <a:r>
              <a:rPr lang="ro-RO" smtClean="0"/>
              <a:t>Faceți clic pentru a edita stilul de titlu Coordonator</a:t>
            </a:r>
            <a:endParaRPr lang="en-US" dirty="0"/>
          </a:p>
        </p:txBody>
      </p:sp>
      <p:sp>
        <p:nvSpPr>
          <p:cNvPr id="3" name="Content Placeholder 2"/>
          <p:cNvSpPr>
            <a:spLocks noGrp="1"/>
          </p:cNvSpPr>
          <p:nvPr>
            <p:ph idx="1"/>
          </p:nvPr>
        </p:nvSpPr>
        <p:spPr>
          <a:xfrm>
            <a:off x="2838294" y="1392934"/>
            <a:ext cx="8755087" cy="4681415"/>
          </a:xfrm>
        </p:spPr>
        <p:txBody>
          <a:bodyPr/>
          <a:lstStyle>
            <a:lvl1pPr>
              <a:defRPr sz="3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C30CEFB0-72B9-49EC-97D3-7E12C8FEA193}" type="datetime1">
              <a:rPr lang="en-US" smtClean="0"/>
              <a:pPr/>
              <a:t>3/3/2022</a:t>
            </a:fld>
            <a:endParaRPr lang="en-US" dirty="0"/>
          </a:p>
        </p:txBody>
      </p:sp>
      <p:sp>
        <p:nvSpPr>
          <p:cNvPr id="5" name="Footer Placeholder 4"/>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2939139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ro-RO" smtClean="0"/>
              <a:t>Faceți clic pentru a edita stilul de titlu Coordonator</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ro-RO" smtClean="0"/>
              <a:t>Faceți clic pentru a edita stilurile de text Coordonator</a:t>
            </a:r>
          </a:p>
        </p:txBody>
      </p:sp>
      <p:sp>
        <p:nvSpPr>
          <p:cNvPr id="4" name="Date Placeholder 3"/>
          <p:cNvSpPr>
            <a:spLocks noGrp="1"/>
          </p:cNvSpPr>
          <p:nvPr>
            <p:ph type="dt" sz="half" idx="10"/>
          </p:nvPr>
        </p:nvSpPr>
        <p:spPr/>
        <p:txBody>
          <a:bodyPr/>
          <a:lstStyle/>
          <a:p>
            <a:fld id="{C30CEFB0-72B9-49EC-97D3-7E12C8FEA193}" type="datetime1">
              <a:rPr lang="en-US" smtClean="0"/>
              <a:pPr/>
              <a:t>3/3/2022</a:t>
            </a:fld>
            <a:endParaRPr lang="en-US" dirty="0"/>
          </a:p>
        </p:txBody>
      </p:sp>
      <p:sp>
        <p:nvSpPr>
          <p:cNvPr id="5" name="Footer Placeholder 4"/>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6344157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Faceți clic pentru a edita stilul de titlu Coordonator</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Date Placeholder 4"/>
          <p:cNvSpPr>
            <a:spLocks noGrp="1"/>
          </p:cNvSpPr>
          <p:nvPr>
            <p:ph type="dt" sz="half" idx="10"/>
          </p:nvPr>
        </p:nvSpPr>
        <p:spPr/>
        <p:txBody>
          <a:bodyPr/>
          <a:lstStyle/>
          <a:p>
            <a:fld id="{C30CEFB0-72B9-49EC-97D3-7E12C8FEA193}" type="datetime1">
              <a:rPr lang="en-US" smtClean="0"/>
              <a:pPr/>
              <a:t>3/3/2022</a:t>
            </a:fld>
            <a:endParaRPr lang="en-US" dirty="0"/>
          </a:p>
        </p:txBody>
      </p:sp>
      <p:sp>
        <p:nvSpPr>
          <p:cNvPr id="6" name="Footer Placeholder 5"/>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5679183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a:xfrm>
            <a:off x="598621" y="374900"/>
            <a:ext cx="10994761" cy="814427"/>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ro-RO" smtClean="0"/>
              <a:t>Faceți clic pentru a edita stilul de titlu Coordonator</a:t>
            </a:r>
            <a:endParaRPr lang="en-US" dirty="0"/>
          </a:p>
        </p:txBody>
      </p:sp>
      <p:sp>
        <p:nvSpPr>
          <p:cNvPr id="3" name="Text Placeholder 2"/>
          <p:cNvSpPr>
            <a:spLocks noGrp="1"/>
          </p:cNvSpPr>
          <p:nvPr>
            <p:ph type="body" idx="1"/>
          </p:nvPr>
        </p:nvSpPr>
        <p:spPr>
          <a:xfrm>
            <a:off x="715839" y="2039213"/>
            <a:ext cx="5386917" cy="639763"/>
          </a:xfrm>
        </p:spPr>
        <p:txBody>
          <a:bodyPr anchor="b"/>
          <a:lstStyle>
            <a:lvl1pPr marL="0" indent="0" algn="ctr">
              <a:buNone/>
              <a:defRPr sz="3200" b="1">
                <a:solidFill>
                  <a:schemeClr val="tx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ro-RO" smtClean="0"/>
              <a:t>Faceți clic pentru a edita stilurile de text Coordonator</a:t>
            </a:r>
          </a:p>
        </p:txBody>
      </p:sp>
      <p:sp>
        <p:nvSpPr>
          <p:cNvPr id="4" name="Content Placeholder 3"/>
          <p:cNvSpPr>
            <a:spLocks noGrp="1"/>
          </p:cNvSpPr>
          <p:nvPr>
            <p:ph sz="half" idx="2"/>
          </p:nvPr>
        </p:nvSpPr>
        <p:spPr>
          <a:xfrm>
            <a:off x="715839" y="2614574"/>
            <a:ext cx="5386917"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6096001" y="2039213"/>
            <a:ext cx="5389033" cy="639763"/>
          </a:xfrm>
        </p:spPr>
        <p:txBody>
          <a:bodyPr anchor="b"/>
          <a:lstStyle>
            <a:lvl1pPr marL="0" indent="0" algn="ctr">
              <a:buNone/>
              <a:defRPr sz="3200" b="1">
                <a:solidFill>
                  <a:schemeClr val="tx1"/>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ro-RO" smtClean="0"/>
              <a:t>Faceți clic pentru a edita stilurile de text Coordonator</a:t>
            </a:r>
          </a:p>
        </p:txBody>
      </p:sp>
      <p:sp>
        <p:nvSpPr>
          <p:cNvPr id="6" name="Content Placeholder 5"/>
          <p:cNvSpPr>
            <a:spLocks noGrp="1"/>
          </p:cNvSpPr>
          <p:nvPr>
            <p:ph sz="quarter" idx="4"/>
          </p:nvPr>
        </p:nvSpPr>
        <p:spPr>
          <a:xfrm>
            <a:off x="6096001" y="2614574"/>
            <a:ext cx="5389033" cy="2850495"/>
          </a:xfrm>
        </p:spPr>
        <p:txBody>
          <a:bodyPr/>
          <a:lstStyle>
            <a:lvl1pPr algn="ctr">
              <a:defRPr sz="3200">
                <a:solidFill>
                  <a:schemeClr val="tx1"/>
                </a:solidFill>
              </a:defRPr>
            </a:lvl1pPr>
            <a:lvl2pPr algn="ctr">
              <a:defRPr sz="2700">
                <a:solidFill>
                  <a:schemeClr val="tx1"/>
                </a:solidFill>
              </a:defRPr>
            </a:lvl2pPr>
            <a:lvl3pPr algn="ctr">
              <a:defRPr sz="2400">
                <a:solidFill>
                  <a:schemeClr val="tx1"/>
                </a:solidFill>
              </a:defRPr>
            </a:lvl3pPr>
            <a:lvl4pPr algn="ctr">
              <a:defRPr sz="2100">
                <a:solidFill>
                  <a:schemeClr val="tx1"/>
                </a:solidFill>
              </a:defRPr>
            </a:lvl4pPr>
            <a:lvl5pPr algn="ctr">
              <a:defRPr sz="2100">
                <a:solidFill>
                  <a:schemeClr val="tx1"/>
                </a:solidFill>
              </a:defRPr>
            </a:lvl5pPr>
            <a:lvl6pPr>
              <a:defRPr sz="2100"/>
            </a:lvl6pPr>
            <a:lvl7pPr>
              <a:defRPr sz="2100"/>
            </a:lvl7pPr>
            <a:lvl8pPr>
              <a:defRPr sz="2100"/>
            </a:lvl8pPr>
            <a:lvl9pPr>
              <a:defRPr sz="21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C30CEFB0-72B9-49EC-97D3-7E12C8FEA193}" type="datetime1">
              <a:rPr lang="en-US" smtClean="0"/>
              <a:pPr/>
              <a:t>3/3/2022</a:t>
            </a:fld>
            <a:endParaRPr lang="en-US" dirty="0"/>
          </a:p>
        </p:txBody>
      </p:sp>
      <p:sp>
        <p:nvSpPr>
          <p:cNvPr id="8" name="Footer Placeholder 7"/>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2291198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Faceți clic pentru a edita stilul de titlu Coordonator</a:t>
            </a:r>
            <a:endParaRPr lang="en-US"/>
          </a:p>
        </p:txBody>
      </p:sp>
      <p:sp>
        <p:nvSpPr>
          <p:cNvPr id="3" name="Date Placeholder 2"/>
          <p:cNvSpPr>
            <a:spLocks noGrp="1"/>
          </p:cNvSpPr>
          <p:nvPr>
            <p:ph type="dt" sz="half" idx="10"/>
          </p:nvPr>
        </p:nvSpPr>
        <p:spPr/>
        <p:txBody>
          <a:bodyPr/>
          <a:lstStyle/>
          <a:p>
            <a:fld id="{C30CEFB0-72B9-49EC-97D3-7E12C8FEA193}" type="datetime1">
              <a:rPr lang="en-US" smtClean="0"/>
              <a:pPr/>
              <a:t>3/3/2022</a:t>
            </a:fld>
            <a:endParaRPr lang="en-US" dirty="0"/>
          </a:p>
        </p:txBody>
      </p:sp>
      <p:sp>
        <p:nvSpPr>
          <p:cNvPr id="4" name="Footer Placeholder 3"/>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02977311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CEFB0-72B9-49EC-97D3-7E12C8FEA193}" type="datetime1">
              <a:rPr lang="en-US" smtClean="0"/>
              <a:pPr/>
              <a:t>3/3/2022</a:t>
            </a:fld>
            <a:endParaRPr lang="en-US" dirty="0"/>
          </a:p>
        </p:txBody>
      </p:sp>
      <p:sp>
        <p:nvSpPr>
          <p:cNvPr id="3" name="Footer Placeholder 2"/>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25186407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ro-RO" smtClean="0"/>
              <a:t>Faceți clic pentru a edita stilul de titlu Coordonator</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o-RO" smtClean="0"/>
              <a:t>Faceți clic pentru a edita stilurile de text Coordonator</a:t>
            </a:r>
          </a:p>
        </p:txBody>
      </p:sp>
      <p:sp>
        <p:nvSpPr>
          <p:cNvPr id="5" name="Date Placeholder 4"/>
          <p:cNvSpPr>
            <a:spLocks noGrp="1"/>
          </p:cNvSpPr>
          <p:nvPr>
            <p:ph type="dt" sz="half" idx="10"/>
          </p:nvPr>
        </p:nvSpPr>
        <p:spPr/>
        <p:txBody>
          <a:bodyPr/>
          <a:lstStyle/>
          <a:p>
            <a:fld id="{C30CEFB0-72B9-49EC-97D3-7E12C8FEA193}" type="datetime1">
              <a:rPr lang="en-US" smtClean="0"/>
              <a:pPr/>
              <a:t>3/3/2022</a:t>
            </a:fld>
            <a:endParaRPr lang="en-US" dirty="0"/>
          </a:p>
        </p:txBody>
      </p:sp>
      <p:sp>
        <p:nvSpPr>
          <p:cNvPr id="6" name="Footer Placeholder 5"/>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744526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ro-RO" smtClean="0"/>
              <a:t>Faceți clic pentru a edita stilul de titlu Coordonator</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fld id="{C30CEFB0-72B9-49EC-97D3-7E12C8FEA193}" type="datetime1">
              <a:rPr lang="en-US" smtClean="0"/>
              <a:pPr/>
              <a:t>3/3/2022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fld id="{D57F1E4F-1CFF-5643-939E-217C01CDF565}" type="slidenum">
              <a:rPr lang="en-US" smtClean="0"/>
              <a:pPr/>
              <a:t>‹#›</a:t>
            </a:fld>
            <a:endParaRPr lang="en-US" dirty="0"/>
          </a:p>
        </p:txBody>
      </p:sp>
      <p:sp>
        <p:nvSpPr>
          <p:cNvPr id="7" name="TextBox 6">
            <a:extLst>
              <a:ext uri="{FF2B5EF4-FFF2-40B4-BE49-F238E27FC236}">
                <a16:creationId xmlns="" xmlns:a16="http://schemas.microsoft.com/office/drawing/2014/main" id="{4673C739-60BB-43FB-9A03-B80C5707364B}"/>
              </a:ext>
            </a:extLst>
          </p:cNvPr>
          <p:cNvSpPr txBox="1"/>
          <p:nvPr/>
        </p:nvSpPr>
        <p:spPr>
          <a:xfrm>
            <a:off x="-12200" y="6951663"/>
            <a:ext cx="11186167" cy="707882"/>
          </a:xfrm>
          <a:prstGeom prst="rect">
            <a:avLst/>
          </a:prstGeom>
          <a:noFill/>
        </p:spPr>
        <p:txBody>
          <a:bodyPr wrap="square" lIns="121917" tIns="60958" rIns="121917" bIns="60958" rtlCol="0">
            <a:spAutoFit/>
          </a:bodyPr>
          <a:lstStyle/>
          <a:p>
            <a:r>
              <a:rPr lang="en-US" sz="1900">
                <a:solidFill>
                  <a:schemeClr val="bg1">
                    <a:lumMod val="65000"/>
                  </a:schemeClr>
                </a:solidFill>
              </a:rPr>
              <a:t>This presentation uses a free template provided by FPPT.com</a:t>
            </a:r>
          </a:p>
          <a:p>
            <a:r>
              <a:rPr lang="en-US" sz="1900">
                <a:solidFill>
                  <a:schemeClr val="bg1">
                    <a:lumMod val="65000"/>
                  </a:schemeClr>
                </a:solidFill>
              </a:rPr>
              <a:t>www.free-power-point-templates.com</a:t>
            </a:r>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alem.aice.md/resources/" TargetMode="External"/><Relationship Id="rId2" Type="http://schemas.openxmlformats.org/officeDocument/2006/relationships/hyperlink" Target="https://alem.aice.md/resources/resurse-membri-aise/" TargetMode="External"/><Relationship Id="rId1" Type="http://schemas.openxmlformats.org/officeDocument/2006/relationships/slideLayout" Target="../slideLayouts/slideLayout2.xml"/><Relationship Id="rId5" Type="http://schemas.openxmlformats.org/officeDocument/2006/relationships/hyperlink" Target="https://rosioru.ro/2020/07/13/peste-100-de-instrumente-online-utile-in-educatie/" TargetMode="External"/><Relationship Id="rId4" Type="http://schemas.openxmlformats.org/officeDocument/2006/relationships/hyperlink" Target="http://red.prodidactica.m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fatulmedicului.ro/Sanatatea-mentala/tulburari-comportamentale-la-copii_4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subsol 3"/>
          <p:cNvSpPr>
            <a:spLocks noGrp="1"/>
          </p:cNvSpPr>
          <p:nvPr>
            <p:ph type="ftr" sz="quarter" idx="11"/>
          </p:nvPr>
        </p:nvSpPr>
        <p:spPr>
          <a:xfrm>
            <a:off x="181154" y="6209701"/>
            <a:ext cx="8307237" cy="365125"/>
          </a:xfrm>
        </p:spPr>
        <p:txBody>
          <a:bodyPr/>
          <a:lstStyle/>
          <a:p>
            <a:pPr algn="l"/>
            <a:r>
              <a:rPr lang="en-US" dirty="0" err="1" smtClean="0">
                <a:solidFill>
                  <a:schemeClr val="tx1"/>
                </a:solidFill>
              </a:rPr>
              <a:t>Acest</a:t>
            </a:r>
            <a:r>
              <a:rPr lang="en-US" dirty="0" smtClean="0">
                <a:solidFill>
                  <a:schemeClr val="tx1"/>
                </a:solidFill>
              </a:rPr>
              <a:t> material a </a:t>
            </a:r>
            <a:r>
              <a:rPr lang="en-US" dirty="0" err="1" smtClean="0">
                <a:solidFill>
                  <a:schemeClr val="tx1"/>
                </a:solidFill>
              </a:rPr>
              <a:t>fost</a:t>
            </a:r>
            <a:r>
              <a:rPr lang="en-US" dirty="0" smtClean="0">
                <a:solidFill>
                  <a:schemeClr val="tx1"/>
                </a:solidFill>
              </a:rPr>
              <a:t> </a:t>
            </a:r>
            <a:r>
              <a:rPr lang="en-US" dirty="0" err="1" smtClean="0">
                <a:solidFill>
                  <a:schemeClr val="tx1"/>
                </a:solidFill>
              </a:rPr>
              <a:t>elaborat</a:t>
            </a:r>
            <a:r>
              <a:rPr lang="en-US" dirty="0" smtClean="0">
                <a:solidFill>
                  <a:schemeClr val="tx1"/>
                </a:solidFill>
              </a:rPr>
              <a:t> </a:t>
            </a:r>
            <a:r>
              <a:rPr lang="en-US" dirty="0" err="1" smtClean="0">
                <a:solidFill>
                  <a:schemeClr val="tx1"/>
                </a:solidFill>
              </a:rPr>
              <a:t>în</a:t>
            </a:r>
            <a:r>
              <a:rPr lang="en-US" dirty="0" smtClean="0">
                <a:solidFill>
                  <a:schemeClr val="tx1"/>
                </a:solidFill>
              </a:rPr>
              <a:t> </a:t>
            </a:r>
            <a:r>
              <a:rPr lang="en-US" dirty="0" err="1" smtClean="0">
                <a:solidFill>
                  <a:schemeClr val="tx1"/>
                </a:solidFill>
              </a:rPr>
              <a:t>cadrul</a:t>
            </a:r>
            <a:r>
              <a:rPr lang="en-US" dirty="0" smtClean="0">
                <a:solidFill>
                  <a:schemeClr val="tx1"/>
                </a:solidFill>
              </a:rPr>
              <a:t> </a:t>
            </a:r>
            <a:r>
              <a:rPr lang="en-US" dirty="0" err="1" smtClean="0">
                <a:solidFill>
                  <a:schemeClr val="tx1"/>
                </a:solidFill>
              </a:rPr>
              <a:t>Proiectului</a:t>
            </a:r>
            <a:r>
              <a:rPr lang="en-US" dirty="0" smtClean="0">
                <a:solidFill>
                  <a:schemeClr val="tx1"/>
                </a:solidFill>
              </a:rPr>
              <a:t> </a:t>
            </a:r>
            <a:r>
              <a:rPr lang="ro-RO" dirty="0" smtClean="0">
                <a:solidFill>
                  <a:schemeClr val="tx1"/>
                </a:solidFill>
              </a:rPr>
              <a:t> </a:t>
            </a:r>
            <a:r>
              <a:rPr lang="en-US" dirty="0" smtClean="0">
                <a:solidFill>
                  <a:schemeClr val="tx1"/>
                </a:solidFill>
              </a:rPr>
              <a:t>"</a:t>
            </a:r>
            <a:r>
              <a:rPr lang="en-US" dirty="0" err="1" smtClean="0">
                <a:solidFill>
                  <a:schemeClr val="tx1"/>
                </a:solidFill>
              </a:rPr>
              <a:t>Comunități</a:t>
            </a:r>
            <a:r>
              <a:rPr lang="en-US" dirty="0" smtClean="0">
                <a:solidFill>
                  <a:schemeClr val="tx1"/>
                </a:solidFill>
              </a:rPr>
              <a:t> de </a:t>
            </a:r>
            <a:r>
              <a:rPr lang="en-US" dirty="0" err="1" smtClean="0">
                <a:solidFill>
                  <a:schemeClr val="tx1"/>
                </a:solidFill>
              </a:rPr>
              <a:t>bune</a:t>
            </a:r>
            <a:r>
              <a:rPr lang="en-US" dirty="0" smtClean="0">
                <a:solidFill>
                  <a:schemeClr val="tx1"/>
                </a:solidFill>
              </a:rPr>
              <a:t> </a:t>
            </a:r>
            <a:r>
              <a:rPr lang="en-US" dirty="0" err="1" smtClean="0">
                <a:solidFill>
                  <a:schemeClr val="tx1"/>
                </a:solidFill>
              </a:rPr>
              <a:t>practici</a:t>
            </a:r>
            <a:r>
              <a:rPr lang="en-US" dirty="0" smtClean="0">
                <a:solidFill>
                  <a:schemeClr val="tx1"/>
                </a:solidFill>
              </a:rPr>
              <a:t> </a:t>
            </a:r>
            <a:r>
              <a:rPr lang="ro-RO" dirty="0" smtClean="0">
                <a:solidFill>
                  <a:schemeClr val="tx1"/>
                </a:solidFill>
              </a:rPr>
              <a:t> </a:t>
            </a:r>
            <a:r>
              <a:rPr lang="en-US" dirty="0" err="1" smtClean="0">
                <a:solidFill>
                  <a:schemeClr val="tx1"/>
                </a:solidFill>
              </a:rPr>
              <a:t>în</a:t>
            </a:r>
            <a:r>
              <a:rPr lang="en-US" dirty="0" smtClean="0">
                <a:solidFill>
                  <a:schemeClr val="tx1"/>
                </a:solidFill>
              </a:rPr>
              <a:t> </a:t>
            </a:r>
            <a:r>
              <a:rPr lang="en-US" dirty="0" err="1" smtClean="0">
                <a:solidFill>
                  <a:schemeClr val="tx1"/>
                </a:solidFill>
              </a:rPr>
              <a:t>educație</a:t>
            </a:r>
            <a:r>
              <a:rPr lang="en-US" dirty="0" smtClean="0">
                <a:solidFill>
                  <a:schemeClr val="tx1"/>
                </a:solidFill>
              </a:rPr>
              <a:t>" , </a:t>
            </a:r>
            <a:r>
              <a:rPr lang="en-US" dirty="0" err="1" smtClean="0">
                <a:solidFill>
                  <a:schemeClr val="tx1"/>
                </a:solidFill>
              </a:rPr>
              <a:t>ediția</a:t>
            </a:r>
            <a:r>
              <a:rPr lang="en-US" dirty="0" smtClean="0">
                <a:solidFill>
                  <a:schemeClr val="tx1"/>
                </a:solidFill>
              </a:rPr>
              <a:t> 2021-2022, </a:t>
            </a:r>
            <a:r>
              <a:rPr lang="ro-RO" dirty="0" smtClean="0">
                <a:solidFill>
                  <a:schemeClr val="tx1"/>
                </a:solidFill>
              </a:rPr>
              <a:t> </a:t>
            </a:r>
            <a:r>
              <a:rPr lang="en-US" dirty="0" err="1" smtClean="0">
                <a:solidFill>
                  <a:schemeClr val="tx1"/>
                </a:solidFill>
              </a:rPr>
              <a:t>organizat</a:t>
            </a:r>
            <a:r>
              <a:rPr lang="en-US" dirty="0" smtClean="0">
                <a:solidFill>
                  <a:schemeClr val="tx1"/>
                </a:solidFill>
              </a:rPr>
              <a:t> de </a:t>
            </a:r>
            <a:r>
              <a:rPr lang="en-US" dirty="0" err="1" smtClean="0">
                <a:solidFill>
                  <a:schemeClr val="tx1"/>
                </a:solidFill>
              </a:rPr>
              <a:t>către</a:t>
            </a:r>
            <a:r>
              <a:rPr lang="en-US" dirty="0" smtClean="0">
                <a:solidFill>
                  <a:schemeClr val="tx1"/>
                </a:solidFill>
              </a:rPr>
              <a:t> </a:t>
            </a:r>
            <a:r>
              <a:rPr lang="en-US" dirty="0" err="1" smtClean="0">
                <a:solidFill>
                  <a:schemeClr val="tx1"/>
                </a:solidFill>
              </a:rPr>
              <a:t>Corpul</a:t>
            </a:r>
            <a:r>
              <a:rPr lang="en-US" dirty="0" smtClean="0">
                <a:solidFill>
                  <a:schemeClr val="tx1"/>
                </a:solidFill>
              </a:rPr>
              <a:t> </a:t>
            </a:r>
            <a:r>
              <a:rPr lang="en-US" dirty="0" err="1" smtClean="0">
                <a:solidFill>
                  <a:schemeClr val="tx1"/>
                </a:solidFill>
              </a:rPr>
              <a:t>Păcii</a:t>
            </a:r>
            <a:r>
              <a:rPr lang="en-US" dirty="0" smtClean="0">
                <a:solidFill>
                  <a:schemeClr val="tx1"/>
                </a:solidFill>
              </a:rPr>
              <a:t> Moldova cu </a:t>
            </a:r>
            <a:r>
              <a:rPr lang="en-US" dirty="0" err="1" smtClean="0">
                <a:solidFill>
                  <a:schemeClr val="tx1"/>
                </a:solidFill>
              </a:rPr>
              <a:t>suportul</a:t>
            </a:r>
            <a:r>
              <a:rPr lang="en-US" dirty="0" smtClean="0">
                <a:solidFill>
                  <a:schemeClr val="tx1"/>
                </a:solidFill>
              </a:rPr>
              <a:t> </a:t>
            </a:r>
            <a:r>
              <a:rPr lang="en-US" dirty="0" err="1" smtClean="0">
                <a:solidFill>
                  <a:schemeClr val="tx1"/>
                </a:solidFill>
              </a:rPr>
              <a:t>financiar</a:t>
            </a:r>
            <a:r>
              <a:rPr lang="en-US" dirty="0" smtClean="0">
                <a:solidFill>
                  <a:schemeClr val="tx1"/>
                </a:solidFill>
              </a:rPr>
              <a:t> USAID </a:t>
            </a:r>
            <a:endParaRPr lang="en-US" dirty="0">
              <a:solidFill>
                <a:schemeClr val="tx1"/>
              </a:solidFill>
            </a:endParaRPr>
          </a:p>
        </p:txBody>
      </p:sp>
      <p:sp>
        <p:nvSpPr>
          <p:cNvPr id="5" name="Substituent număr diapozitiv 4"/>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Imagine 5" descr="Captură1-removebg-preview.png"/>
          <p:cNvPicPr>
            <a:picLocks noChangeAspect="1"/>
          </p:cNvPicPr>
          <p:nvPr/>
        </p:nvPicPr>
        <p:blipFill>
          <a:blip r:embed="rId2"/>
          <a:stretch>
            <a:fillRect/>
          </a:stretch>
        </p:blipFill>
        <p:spPr>
          <a:xfrm>
            <a:off x="362310" y="0"/>
            <a:ext cx="11188460" cy="1455546"/>
          </a:xfrm>
          <a:prstGeom prst="rect">
            <a:avLst/>
          </a:prstGeom>
        </p:spPr>
      </p:pic>
      <p:sp>
        <p:nvSpPr>
          <p:cNvPr id="7" name="Title 1"/>
          <p:cNvSpPr txBox="1">
            <a:spLocks/>
          </p:cNvSpPr>
          <p:nvPr/>
        </p:nvSpPr>
        <p:spPr>
          <a:xfrm>
            <a:off x="461938" y="2146310"/>
            <a:ext cx="10938100" cy="1818967"/>
          </a:xfrm>
          <a:prstGeom prst="rect">
            <a:avLst/>
          </a:prstGeom>
        </p:spPr>
        <p:txBody>
          <a:bodyPr vert="horz" lIns="121917" tIns="60958" rIns="121917" bIns="60958" rtlCol="0" anchor="ctr">
            <a:normAutofit/>
          </a:body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ro-RO" sz="5400" b="1" i="0" u="none" strike="noStrike" kern="1200" cap="none" spc="0" normalizeH="0" baseline="0" noProof="0" dirty="0" smtClean="0">
                <a:ln>
                  <a:noFill/>
                </a:ln>
                <a:solidFill>
                  <a:srgbClr val="C00000"/>
                </a:solidFill>
                <a:effectLst>
                  <a:outerShdw blurRad="50800" dist="3810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rPr>
              <a:t>INSTRUMENTE DIGITALE </a:t>
            </a:r>
            <a:br>
              <a:rPr kumimoji="0" lang="ro-RO" sz="5400" b="1" i="0" u="none" strike="noStrike" kern="1200" cap="none" spc="0" normalizeH="0" baseline="0" noProof="0" dirty="0" smtClean="0">
                <a:ln>
                  <a:noFill/>
                </a:ln>
                <a:solidFill>
                  <a:srgbClr val="C00000"/>
                </a:solidFill>
                <a:effectLst>
                  <a:outerShdw blurRad="50800" dist="3810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rPr>
            </a:br>
            <a:r>
              <a:rPr kumimoji="0" lang="ro-RO" sz="5400" b="1" i="0" u="none" strike="noStrike" kern="1200" cap="none" spc="0" normalizeH="0" baseline="0" noProof="0" dirty="0" smtClean="0">
                <a:ln>
                  <a:noFill/>
                </a:ln>
                <a:solidFill>
                  <a:srgbClr val="C00000"/>
                </a:solidFill>
                <a:effectLst>
                  <a:outerShdw blurRad="50800" dist="3810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rPr>
              <a:t>PENTRU INCLUZIUNE</a:t>
            </a:r>
            <a:endParaRPr kumimoji="0" lang="ro-RO" sz="5400" b="1"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Times New Roman" panose="02020603050405020304" pitchFamily="18" charset="0"/>
              <a:ea typeface="+mj-ea"/>
              <a:cs typeface="Times New Roman" panose="02020603050405020304" pitchFamily="18" charset="0"/>
            </a:endParaRPr>
          </a:p>
        </p:txBody>
      </p:sp>
      <p:sp>
        <p:nvSpPr>
          <p:cNvPr id="8" name="Subtitle 2"/>
          <p:cNvSpPr txBox="1">
            <a:spLocks/>
          </p:cNvSpPr>
          <p:nvPr/>
        </p:nvSpPr>
        <p:spPr>
          <a:xfrm>
            <a:off x="8566031" y="4277589"/>
            <a:ext cx="3239620" cy="1251943"/>
          </a:xfrm>
          <a:prstGeom prst="rect">
            <a:avLst/>
          </a:prstGeom>
        </p:spPr>
        <p:txBody>
          <a:bodyPr vert="horz" lIns="121917" tIns="60958" rIns="121917" bIns="60958" rtlCol="0">
            <a:noAutofit/>
          </a:bodyPr>
          <a:lstStyle/>
          <a:p>
            <a:pPr marL="457189" marR="0" lvl="0" indent="-457189" algn="r" defTabSz="1219170" rtl="0" eaLnBrk="1" fontAlgn="auto" latinLnBrk="0" hangingPunct="1">
              <a:lnSpc>
                <a:spcPct val="100000"/>
              </a:lnSpc>
              <a:spcBef>
                <a:spcPct val="20000"/>
              </a:spcBef>
              <a:spcAft>
                <a:spcPts val="0"/>
              </a:spcAft>
              <a:buClrTx/>
              <a:buSzTx/>
              <a:tabLst/>
              <a:defRPr/>
            </a:pPr>
            <a:r>
              <a:rPr kumimoji="0" lang="ro-RO" b="1" i="0" u="none" strike="noStrike" kern="1200" cap="none" spc="0" normalizeH="0" baseline="0" noProof="0" dirty="0" smtClean="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rPr>
              <a:t>FACILITATORI</a:t>
            </a:r>
            <a:r>
              <a:rPr kumimoji="0" lang="ro-RO" sz="2000" b="1" i="0" u="none" strike="noStrike" kern="1200" cap="none" spc="0" normalizeH="0" baseline="0" noProof="0" dirty="0" smtClean="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rPr>
              <a:t>: </a:t>
            </a:r>
          </a:p>
          <a:p>
            <a:pPr marL="457189" marR="0" lvl="0" indent="-457189" algn="r" defTabSz="1219170" rtl="0" eaLnBrk="1" fontAlgn="auto" latinLnBrk="0" hangingPunct="1">
              <a:lnSpc>
                <a:spcPct val="100000"/>
              </a:lnSpc>
              <a:spcBef>
                <a:spcPct val="20000"/>
              </a:spcBef>
              <a:spcAft>
                <a:spcPts val="0"/>
              </a:spcAft>
              <a:buClrTx/>
              <a:buSzTx/>
              <a:tabLst/>
              <a:defRPr/>
            </a:pPr>
            <a:r>
              <a:rPr kumimoji="0" lang="ro-RO" b="1" i="0" u="none" strike="noStrike" kern="1200" cap="none" spc="0" normalizeH="0" baseline="0" noProof="0" dirty="0" err="1" smtClean="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rPr>
              <a:t>Morozovschi</a:t>
            </a:r>
            <a:r>
              <a:rPr kumimoji="0" lang="ro-RO" b="1" i="0" u="none" strike="noStrike" kern="1200" cap="none" spc="0" normalizeH="0" baseline="0" noProof="0" dirty="0" smtClean="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rPr>
              <a:t> Valentina  </a:t>
            </a:r>
          </a:p>
          <a:p>
            <a:pPr marL="457189" marR="0" lvl="0" indent="-457189" algn="r" defTabSz="1219170" rtl="0" eaLnBrk="1" fontAlgn="auto" latinLnBrk="0" hangingPunct="1">
              <a:lnSpc>
                <a:spcPct val="100000"/>
              </a:lnSpc>
              <a:spcBef>
                <a:spcPct val="20000"/>
              </a:spcBef>
              <a:spcAft>
                <a:spcPts val="0"/>
              </a:spcAft>
              <a:buClrTx/>
              <a:buSzTx/>
              <a:tabLst/>
              <a:defRPr/>
            </a:pPr>
            <a:r>
              <a:rPr kumimoji="0" lang="ro-RO" b="1" i="0" u="none" strike="noStrike" kern="1200" cap="none" spc="0" normalizeH="0" baseline="0" noProof="0" dirty="0" smtClean="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rPr>
              <a:t> </a:t>
            </a:r>
            <a:r>
              <a:rPr kumimoji="0" lang="ro-RO" b="1" i="0" u="none" strike="noStrike" kern="1200" cap="none" spc="0" normalizeH="0" baseline="0" noProof="0" dirty="0" err="1" smtClean="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rPr>
              <a:t>Șoltoianu</a:t>
            </a:r>
            <a:r>
              <a:rPr kumimoji="0" lang="ro-RO" b="1" i="0" u="none" strike="noStrike" kern="1200" cap="none" spc="0" normalizeH="0" baseline="0" noProof="0" dirty="0" smtClean="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rPr>
              <a:t> Elena </a:t>
            </a:r>
            <a:endParaRPr kumimoji="0" lang="ro-RO" b="1" i="0" u="none" strike="noStrike" kern="1200" cap="none" spc="0" normalizeH="0" baseline="0" noProof="0" dirty="0">
              <a:ln>
                <a:noFill/>
              </a:ln>
              <a:solidFill>
                <a:schemeClr val="tx2">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616D5E4-F67B-4363-9827-6585A68D4EBE}"/>
              </a:ext>
            </a:extLst>
          </p:cNvPr>
          <p:cNvSpPr>
            <a:spLocks noGrp="1"/>
          </p:cNvSpPr>
          <p:nvPr>
            <p:ph type="title"/>
          </p:nvPr>
        </p:nvSpPr>
        <p:spPr/>
        <p:txBody>
          <a:bodyPr>
            <a:normAutofit fontScale="90000"/>
          </a:bodyPr>
          <a:lstStyle/>
          <a:p>
            <a:pPr algn="l"/>
            <a:r>
              <a:rPr lang="x-none" sz="2800" b="1" kern="1200" dirty="0">
                <a:solidFill>
                  <a:schemeClr val="tx1"/>
                </a:solidFill>
                <a:effectLst/>
                <a:latin typeface="Times New Roman" panose="02020603050405020304" pitchFamily="18" charset="0"/>
                <a:ea typeface="Calibri" panose="020F0502020204030204" pitchFamily="34" charset="0"/>
              </a:rPr>
              <a:t>Glosarul platformelor online </a:t>
            </a:r>
            <a:r>
              <a:rPr lang="ro-RO" sz="2800" b="1" kern="1200" dirty="0">
                <a:solidFill>
                  <a:schemeClr val="tx1"/>
                </a:solidFill>
                <a:effectLst/>
                <a:latin typeface="Times New Roman" panose="02020603050405020304" pitchFamily="18" charset="0"/>
                <a:ea typeface="Calibri" panose="020F0502020204030204" pitchFamily="34" charset="0"/>
              </a:rPr>
              <a:t/>
            </a:r>
            <a:br>
              <a:rPr lang="ro-RO" sz="2800" b="1" kern="1200" dirty="0">
                <a:solidFill>
                  <a:schemeClr val="tx1"/>
                </a:solidFill>
                <a:effectLst/>
                <a:latin typeface="Times New Roman" panose="02020603050405020304" pitchFamily="18" charset="0"/>
                <a:ea typeface="Calibri" panose="020F0502020204030204" pitchFamily="34" charset="0"/>
              </a:rPr>
            </a:br>
            <a:r>
              <a:rPr lang="x-none" sz="2800" b="1" kern="1200" dirty="0">
                <a:solidFill>
                  <a:schemeClr val="tx1"/>
                </a:solidFill>
                <a:effectLst/>
                <a:latin typeface="Times New Roman" panose="02020603050405020304" pitchFamily="18" charset="0"/>
                <a:ea typeface="Calibri" panose="020F0502020204030204" pitchFamily="34" charset="0"/>
              </a:rPr>
              <a:t>recomandate în </a:t>
            </a:r>
            <a:r>
              <a:rPr lang="x-none" sz="2800" b="1" kern="1200">
                <a:solidFill>
                  <a:schemeClr val="tx1"/>
                </a:solidFill>
                <a:effectLst/>
                <a:latin typeface="Times New Roman" panose="02020603050405020304" pitchFamily="18" charset="0"/>
                <a:ea typeface="Calibri" panose="020F0502020204030204" pitchFamily="34" charset="0"/>
              </a:rPr>
              <a:t>lucrul </a:t>
            </a:r>
            <a:r>
              <a:rPr lang="en-US" sz="2800" b="1" kern="1200" dirty="0" smtClean="0">
                <a:solidFill>
                  <a:schemeClr val="tx1"/>
                </a:solidFill>
                <a:effectLst/>
                <a:latin typeface="Times New Roman" panose="02020603050405020304" pitchFamily="18" charset="0"/>
                <a:ea typeface="Calibri" panose="020F0502020204030204" pitchFamily="34" charset="0"/>
              </a:rPr>
              <a:t/>
            </a:r>
            <a:br>
              <a:rPr lang="en-US" sz="2800" b="1" kern="1200" dirty="0" smtClean="0">
                <a:solidFill>
                  <a:schemeClr val="tx1"/>
                </a:solidFill>
                <a:effectLst/>
                <a:latin typeface="Times New Roman" panose="02020603050405020304" pitchFamily="18" charset="0"/>
                <a:ea typeface="Calibri" panose="020F0502020204030204" pitchFamily="34" charset="0"/>
              </a:rPr>
            </a:br>
            <a:r>
              <a:rPr lang="x-none" sz="2800" b="1" kern="1200" smtClean="0">
                <a:solidFill>
                  <a:schemeClr val="tx1"/>
                </a:solidFill>
                <a:effectLst/>
                <a:latin typeface="Times New Roman" panose="02020603050405020304" pitchFamily="18" charset="0"/>
                <a:ea typeface="Calibri" panose="020F0502020204030204" pitchFamily="34" charset="0"/>
              </a:rPr>
              <a:t>cu </a:t>
            </a:r>
            <a:r>
              <a:rPr lang="x-none" sz="2800" b="1" kern="1200" dirty="0">
                <a:solidFill>
                  <a:schemeClr val="tx1"/>
                </a:solidFill>
                <a:effectLst/>
                <a:latin typeface="Times New Roman" panose="02020603050405020304" pitchFamily="18" charset="0"/>
                <a:ea typeface="Calibri" panose="020F0502020204030204" pitchFamily="34" charset="0"/>
              </a:rPr>
              <a:t>elevii cu necesități speciale</a:t>
            </a:r>
            <a:endParaRPr lang="ro-RO" b="1" dirty="0">
              <a:solidFill>
                <a:schemeClr val="tx1"/>
              </a:solidFill>
            </a:endParaRPr>
          </a:p>
        </p:txBody>
      </p:sp>
      <p:sp>
        <p:nvSpPr>
          <p:cNvPr id="4" name="Substituent subsol 3">
            <a:extLst>
              <a:ext uri="{FF2B5EF4-FFF2-40B4-BE49-F238E27FC236}">
                <a16:creationId xmlns="" xmlns:a16="http://schemas.microsoft.com/office/drawing/2014/main" id="{E7E9DDC5-1C8A-41C7-8396-00B0D67EA9CC}"/>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EC868274-5005-4825-979D-4C781224A86F}"/>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6" name="Tabel 5">
            <a:extLst>
              <a:ext uri="{FF2B5EF4-FFF2-40B4-BE49-F238E27FC236}">
                <a16:creationId xmlns="" xmlns:a16="http://schemas.microsoft.com/office/drawing/2014/main" id="{3E404FD9-4503-4380-BDDC-B9749C69E79F}"/>
              </a:ext>
            </a:extLst>
          </p:cNvPr>
          <p:cNvGraphicFramePr>
            <a:graphicFrameLocks noGrp="1"/>
          </p:cNvGraphicFramePr>
          <p:nvPr>
            <p:extLst>
              <p:ext uri="{D42A27DB-BD31-4B8C-83A1-F6EECF244321}">
                <p14:modId xmlns="" xmlns:p14="http://schemas.microsoft.com/office/powerpoint/2010/main" val="3367823393"/>
              </p:ext>
            </p:extLst>
          </p:nvPr>
        </p:nvGraphicFramePr>
        <p:xfrm>
          <a:off x="581192" y="2153305"/>
          <a:ext cx="11213242" cy="4547616"/>
        </p:xfrm>
        <a:graphic>
          <a:graphicData uri="http://schemas.openxmlformats.org/drawingml/2006/table">
            <a:tbl>
              <a:tblPr firstRow="1" firstCol="1" bandRow="1">
                <a:tableStyleId>{5940675A-B579-460E-94D1-54222C63F5DA}</a:tableStyleId>
              </a:tblPr>
              <a:tblGrid>
                <a:gridCol w="3566159">
                  <a:extLst>
                    <a:ext uri="{9D8B030D-6E8A-4147-A177-3AD203B41FA5}">
                      <a16:colId xmlns="" xmlns:a16="http://schemas.microsoft.com/office/drawing/2014/main" val="493048869"/>
                    </a:ext>
                  </a:extLst>
                </a:gridCol>
                <a:gridCol w="4422901">
                  <a:extLst>
                    <a:ext uri="{9D8B030D-6E8A-4147-A177-3AD203B41FA5}">
                      <a16:colId xmlns="" xmlns:a16="http://schemas.microsoft.com/office/drawing/2014/main" val="177925670"/>
                    </a:ext>
                  </a:extLst>
                </a:gridCol>
                <a:gridCol w="3224182">
                  <a:extLst>
                    <a:ext uri="{9D8B030D-6E8A-4147-A177-3AD203B41FA5}">
                      <a16:colId xmlns="" xmlns:a16="http://schemas.microsoft.com/office/drawing/2014/main" val="1189699310"/>
                    </a:ext>
                  </a:extLst>
                </a:gridCol>
              </a:tblGrid>
              <a:tr h="1356561">
                <a:tc>
                  <a:txBody>
                    <a:bodyPr/>
                    <a:lstStyle/>
                    <a:p>
                      <a:pPr>
                        <a:lnSpc>
                          <a:spcPct val="115000"/>
                        </a:lnSpc>
                        <a:spcAft>
                          <a:spcPts val="600"/>
                        </a:spcAft>
                      </a:pPr>
                      <a:r>
                        <a:rPr lang="x-none" sz="1800" kern="1200" dirty="0">
                          <a:effectLst/>
                          <a:latin typeface="Times New Roman" panose="02020603050405020304" pitchFamily="18" charset="0"/>
                          <a:cs typeface="Times New Roman" panose="02020603050405020304" pitchFamily="18" charset="0"/>
                        </a:rPr>
                        <a:t>Tulburări de limbaj</a:t>
                      </a:r>
                      <a:endParaRPr lang="ro-RO" sz="1800" kern="1200" dirty="0">
                        <a:effectLst/>
                        <a:latin typeface="Times New Roman" panose="02020603050405020304" pitchFamily="18" charset="0"/>
                        <a:cs typeface="Times New Roman" panose="02020603050405020304" pitchFamily="18" charset="0"/>
                      </a:endParaRPr>
                    </a:p>
                    <a:p>
                      <a:pPr>
                        <a:lnSpc>
                          <a:spcPct val="115000"/>
                        </a:lnSpc>
                        <a:spcAft>
                          <a:spcPts val="600"/>
                        </a:spcAft>
                      </a:pPr>
                      <a:r>
                        <a:rPr lang="x-none"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nSpc>
                          <a:spcPct val="115000"/>
                        </a:lnSpc>
                        <a:spcAft>
                          <a:spcPts val="600"/>
                        </a:spcAft>
                      </a:pPr>
                      <a:r>
                        <a:rPr lang="x-none" sz="1800" kern="1200" dirty="0">
                          <a:effectLst/>
                          <a:latin typeface="Times New Roman" panose="02020603050405020304" pitchFamily="18" charset="0"/>
                          <a:cs typeface="Times New Roman" panose="02020603050405020304" pitchFamily="18" charset="0"/>
                        </a:rPr>
                        <a:t>Dizabilitate de văz</a:t>
                      </a:r>
                      <a:endParaRPr lang="ro-RO" sz="1800" kern="1200" dirty="0">
                        <a:effectLst/>
                        <a:latin typeface="Times New Roman" panose="02020603050405020304" pitchFamily="18" charset="0"/>
                        <a:cs typeface="Times New Roman" panose="02020603050405020304" pitchFamily="18" charset="0"/>
                      </a:endParaRPr>
                    </a:p>
                    <a:p>
                      <a:pPr>
                        <a:lnSpc>
                          <a:spcPct val="115000"/>
                        </a:lnSpc>
                        <a:spcAft>
                          <a:spcPts val="600"/>
                        </a:spcAft>
                      </a:pPr>
                      <a:r>
                        <a:rPr lang="x-none"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600"/>
                        </a:spcAft>
                        <a:buFont typeface="Symbol" panose="05050102010706020507" pitchFamily="18" charset="2"/>
                        <a:buChar char=""/>
                      </a:pPr>
                      <a:r>
                        <a:rPr lang="x-none" sz="1800" kern="1200" dirty="0">
                          <a:effectLst/>
                          <a:latin typeface="Times New Roman" panose="02020603050405020304" pitchFamily="18" charset="0"/>
                          <a:cs typeface="Times New Roman" panose="02020603050405020304" pitchFamily="18" charset="0"/>
                        </a:rPr>
                        <a:t>Platforme care permit înregistrarea audio și video</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x-none" sz="1800" kern="1200" dirty="0">
                          <a:effectLst/>
                          <a:latin typeface="Times New Roman" panose="02020603050405020304" pitchFamily="18" charset="0"/>
                          <a:cs typeface="Times New Roman" panose="02020603050405020304" pitchFamily="18" charset="0"/>
                        </a:rPr>
                        <a:t>Screencastify</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a:effectLst/>
                          <a:latin typeface="Times New Roman" panose="02020603050405020304" pitchFamily="18" charset="0"/>
                          <a:cs typeface="Times New Roman" panose="02020603050405020304" pitchFamily="18" charset="0"/>
                        </a:rPr>
                        <a:t>Loom</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a:solidFill>
                            <a:srgbClr val="FF0000"/>
                          </a:solidFill>
                          <a:effectLst/>
                          <a:latin typeface="Times New Roman" panose="02020603050405020304" pitchFamily="18" charset="0"/>
                          <a:cs typeface="Times New Roman" panose="02020603050405020304" pitchFamily="18" charset="0"/>
                        </a:rPr>
                        <a:t>Vocaroo / Voice Spice</a:t>
                      </a:r>
                      <a:endParaRPr lang="ro-RO" sz="1800"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76742174"/>
                  </a:ext>
                </a:extLst>
              </a:tr>
              <a:tr h="2807070">
                <a:tc>
                  <a:txBody>
                    <a:bodyPr/>
                    <a:lstStyle/>
                    <a:p>
                      <a:pPr>
                        <a:lnSpc>
                          <a:spcPct val="115000"/>
                        </a:lnSpc>
                        <a:spcAft>
                          <a:spcPts val="600"/>
                        </a:spcAft>
                      </a:pPr>
                      <a:r>
                        <a:rPr lang="x-none"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nSpc>
                          <a:spcPct val="115000"/>
                        </a:lnSpc>
                        <a:spcAft>
                          <a:spcPts val="600"/>
                        </a:spcAft>
                      </a:pPr>
                      <a:r>
                        <a:rPr lang="x-none"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nSpc>
                          <a:spcPct val="115000"/>
                        </a:lnSpc>
                        <a:spcAft>
                          <a:spcPts val="600"/>
                        </a:spcAft>
                      </a:pPr>
                      <a:r>
                        <a:rPr lang="x-none"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nSpc>
                          <a:spcPct val="115000"/>
                        </a:lnSpc>
                        <a:spcAft>
                          <a:spcPts val="600"/>
                        </a:spcAft>
                      </a:pPr>
                      <a:r>
                        <a:rPr lang="x-none" sz="1800" kern="1200">
                          <a:effectLst/>
                          <a:latin typeface="Times New Roman" panose="02020603050405020304" pitchFamily="18" charset="0"/>
                          <a:cs typeface="Times New Roman" panose="02020603050405020304" pitchFamily="18" charset="0"/>
                        </a:rPr>
                        <a:t>Deficienţe de auz</a:t>
                      </a:r>
                      <a:endParaRPr lang="ro-RO" sz="1800" kern="1200">
                        <a:effectLst/>
                        <a:latin typeface="Times New Roman" panose="02020603050405020304" pitchFamily="18" charset="0"/>
                        <a:cs typeface="Times New Roman" panose="02020603050405020304" pitchFamily="18" charset="0"/>
                      </a:endParaRPr>
                    </a:p>
                    <a:p>
                      <a:pPr>
                        <a:lnSpc>
                          <a:spcPct val="115000"/>
                        </a:lnSpc>
                        <a:spcAft>
                          <a:spcPts val="600"/>
                        </a:spcAft>
                      </a:pPr>
                      <a:r>
                        <a:rPr lang="x-none"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600"/>
                        </a:spcAft>
                        <a:buFont typeface="Symbol" panose="05050102010706020507" pitchFamily="18" charset="2"/>
                        <a:buChar char=""/>
                      </a:pPr>
                      <a:r>
                        <a:rPr lang="x-none" sz="1800" kern="1200" dirty="0">
                          <a:effectLst/>
                          <a:latin typeface="Times New Roman" panose="02020603050405020304" pitchFamily="18" charset="0"/>
                          <a:cs typeface="Times New Roman" panose="02020603050405020304" pitchFamily="18" charset="0"/>
                        </a:rPr>
                        <a:t>Platforme care permit procesarea textului într-o formă vizibilă și accesibilă, cu elemente grafice și de organizare în pagină care să respecte balanța dintre imagini și text</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pPr>
                      <a:r>
                        <a:rPr lang="x-none" sz="1800" kern="1200" dirty="0" err="1">
                          <a:effectLst/>
                          <a:latin typeface="Times New Roman" panose="02020603050405020304" pitchFamily="18" charset="0"/>
                          <a:cs typeface="Times New Roman" panose="02020603050405020304" pitchFamily="18" charset="0"/>
                        </a:rPr>
                        <a:t>Piktochart</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err="1">
                          <a:effectLst/>
                          <a:latin typeface="Times New Roman" panose="02020603050405020304" pitchFamily="18" charset="0"/>
                          <a:cs typeface="Times New Roman" panose="02020603050405020304" pitchFamily="18" charset="0"/>
                        </a:rPr>
                        <a:t>Canva</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err="1">
                          <a:effectLst/>
                          <a:latin typeface="Times New Roman" panose="02020603050405020304" pitchFamily="18" charset="0"/>
                          <a:cs typeface="Times New Roman" panose="02020603050405020304" pitchFamily="18" charset="0"/>
                        </a:rPr>
                        <a:t>Biteable</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err="1">
                          <a:solidFill>
                            <a:srgbClr val="FF0000"/>
                          </a:solidFill>
                          <a:effectLst/>
                          <a:latin typeface="Times New Roman" panose="02020603050405020304" pitchFamily="18" charset="0"/>
                          <a:cs typeface="Times New Roman" panose="02020603050405020304" pitchFamily="18" charset="0"/>
                        </a:rPr>
                        <a:t>Animaker</a:t>
                      </a:r>
                      <a:endParaRPr lang="ro-RO" sz="1800" kern="12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err="1">
                          <a:solidFill>
                            <a:srgbClr val="FF0000"/>
                          </a:solidFill>
                          <a:effectLst/>
                          <a:latin typeface="Times New Roman" panose="02020603050405020304" pitchFamily="18" charset="0"/>
                          <a:cs typeface="Times New Roman" panose="02020603050405020304" pitchFamily="18" charset="0"/>
                        </a:rPr>
                        <a:t>LearningApps</a:t>
                      </a:r>
                      <a:endParaRPr lang="ro-RO" sz="1800" kern="12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err="1">
                          <a:solidFill>
                            <a:srgbClr val="FF0000"/>
                          </a:solidFill>
                          <a:effectLst/>
                          <a:latin typeface="Times New Roman" panose="02020603050405020304" pitchFamily="18" charset="0"/>
                          <a:cs typeface="Times New Roman" panose="02020603050405020304" pitchFamily="18" charset="0"/>
                        </a:rPr>
                        <a:t>WordWall</a:t>
                      </a:r>
                      <a:r>
                        <a:rPr lang="x-none" sz="1800" kern="1200" dirty="0">
                          <a:solidFill>
                            <a:srgbClr val="FF0000"/>
                          </a:solidFill>
                          <a:effectLst/>
                          <a:latin typeface="Times New Roman" panose="02020603050405020304" pitchFamily="18" charset="0"/>
                          <a:cs typeface="Times New Roman" panose="02020603050405020304" pitchFamily="18" charset="0"/>
                        </a:rPr>
                        <a:t> </a:t>
                      </a:r>
                      <a:endParaRPr lang="ro-RO" sz="1800" kern="12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err="1">
                          <a:solidFill>
                            <a:srgbClr val="FF0000"/>
                          </a:solidFill>
                          <a:effectLst/>
                          <a:latin typeface="Times New Roman" panose="02020603050405020304" pitchFamily="18" charset="0"/>
                          <a:cs typeface="Times New Roman" panose="02020603050405020304" pitchFamily="18" charset="0"/>
                        </a:rPr>
                        <a:t>Jamboard</a:t>
                      </a:r>
                      <a:endParaRPr lang="ro-RO" sz="1800" kern="1200" dirty="0">
                        <a:solidFill>
                          <a:srgbClr val="FF0000"/>
                        </a:solidFill>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x-none"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29552672"/>
                  </a:ext>
                </a:extLst>
              </a:tr>
            </a:tbl>
          </a:graphicData>
        </a:graphic>
      </p:graphicFrame>
    </p:spTree>
    <p:extLst>
      <p:ext uri="{BB962C8B-B14F-4D97-AF65-F5344CB8AC3E}">
        <p14:creationId xmlns="" xmlns:p14="http://schemas.microsoft.com/office/powerpoint/2010/main" val="273521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D348B42-08E1-457F-AA1E-AEC4DD4AB272}"/>
              </a:ext>
            </a:extLst>
          </p:cNvPr>
          <p:cNvSpPr>
            <a:spLocks noGrp="1"/>
          </p:cNvSpPr>
          <p:nvPr>
            <p:ph type="title"/>
          </p:nvPr>
        </p:nvSpPr>
        <p:spPr>
          <a:xfrm>
            <a:off x="598444" y="265123"/>
            <a:ext cx="11029616" cy="1013800"/>
          </a:xfrm>
        </p:spPr>
        <p:txBody>
          <a:bodyPr>
            <a:normAutofit fontScale="90000"/>
          </a:bodyPr>
          <a:lstStyle/>
          <a:p>
            <a:pPr algn="l">
              <a:lnSpc>
                <a:spcPct val="115000"/>
              </a:lnSpc>
              <a:spcAft>
                <a:spcPts val="600"/>
              </a:spcAft>
            </a:pPr>
            <a:r>
              <a:rPr lang="x-none" sz="2700" b="1" kern="1200" dirty="0">
                <a:solidFill>
                  <a:schemeClr val="tx1"/>
                </a:solidFill>
                <a:effectLst/>
                <a:latin typeface="Times New Roman" panose="02020603050405020304" pitchFamily="18" charset="0"/>
                <a:ea typeface="Calibri" panose="020F0502020204030204" pitchFamily="34" charset="0"/>
              </a:rPr>
              <a:t/>
            </a:r>
            <a:br>
              <a:rPr lang="x-none" sz="2700" b="1" kern="1200" dirty="0">
                <a:solidFill>
                  <a:schemeClr val="tx1"/>
                </a:solidFill>
                <a:effectLst/>
                <a:latin typeface="Times New Roman" panose="02020603050405020304" pitchFamily="18" charset="0"/>
                <a:ea typeface="Calibri" panose="020F0502020204030204" pitchFamily="34" charset="0"/>
              </a:rPr>
            </a:br>
            <a:r>
              <a:rPr lang="x-none" sz="2700" b="1" kern="1200" dirty="0">
                <a:solidFill>
                  <a:schemeClr val="tx1"/>
                </a:solidFill>
                <a:effectLst/>
                <a:latin typeface="Times New Roman" panose="02020603050405020304" pitchFamily="18" charset="0"/>
                <a:ea typeface="Calibri" panose="020F0502020204030204" pitchFamily="34" charset="0"/>
              </a:rPr>
              <a:t/>
            </a:r>
            <a:br>
              <a:rPr lang="x-none" sz="2700" b="1" kern="1200" dirty="0">
                <a:solidFill>
                  <a:schemeClr val="tx1"/>
                </a:solidFill>
                <a:effectLst/>
                <a:latin typeface="Times New Roman" panose="02020603050405020304" pitchFamily="18" charset="0"/>
                <a:ea typeface="Calibri" panose="020F0502020204030204" pitchFamily="34" charset="0"/>
              </a:rPr>
            </a:br>
            <a:r>
              <a:rPr lang="x-none" sz="2700" b="1" kern="1200" dirty="0">
                <a:solidFill>
                  <a:schemeClr val="tx1"/>
                </a:solidFill>
                <a:effectLst/>
                <a:latin typeface="Times New Roman" panose="02020603050405020304" pitchFamily="18" charset="0"/>
                <a:ea typeface="Calibri" panose="020F0502020204030204" pitchFamily="34" charset="0"/>
              </a:rPr>
              <a:t>Tipuri de platforme organizate</a:t>
            </a:r>
            <a:r>
              <a:rPr lang="ro-RO" sz="2700" b="1" kern="1200" dirty="0">
                <a:solidFill>
                  <a:schemeClr val="tx1"/>
                </a:solidFill>
                <a:effectLst/>
                <a:latin typeface="Times New Roman" panose="02020603050405020304" pitchFamily="18" charset="0"/>
                <a:ea typeface="Calibri" panose="020F0502020204030204" pitchFamily="34" charset="0"/>
              </a:rPr>
              <a:t/>
            </a:r>
            <a:br>
              <a:rPr lang="ro-RO" sz="2700" b="1" kern="1200" dirty="0">
                <a:solidFill>
                  <a:schemeClr val="tx1"/>
                </a:solidFill>
                <a:effectLst/>
                <a:latin typeface="Times New Roman" panose="02020603050405020304" pitchFamily="18" charset="0"/>
                <a:ea typeface="Calibri" panose="020F0502020204030204" pitchFamily="34" charset="0"/>
              </a:rPr>
            </a:br>
            <a:r>
              <a:rPr lang="x-none" sz="2700" b="1" kern="1200" dirty="0">
                <a:solidFill>
                  <a:schemeClr val="tx1"/>
                </a:solidFill>
                <a:effectLst/>
                <a:latin typeface="Times New Roman" panose="02020603050405020304" pitchFamily="18" charset="0"/>
                <a:ea typeface="Calibri" panose="020F0502020204030204" pitchFamily="34" charset="0"/>
              </a:rPr>
              <a:t> conform </a:t>
            </a:r>
            <a:r>
              <a:rPr lang="x-none" sz="2700" b="1" kern="1200">
                <a:solidFill>
                  <a:schemeClr val="tx1"/>
                </a:solidFill>
                <a:effectLst/>
                <a:latin typeface="Times New Roman" panose="02020603050405020304" pitchFamily="18" charset="0"/>
                <a:ea typeface="Calibri" panose="020F0502020204030204" pitchFamily="34" charset="0"/>
              </a:rPr>
              <a:t>funcției </a:t>
            </a:r>
            <a:r>
              <a:rPr lang="en-US" sz="2700" b="1" kern="1200" dirty="0" smtClean="0">
                <a:solidFill>
                  <a:schemeClr val="tx1"/>
                </a:solidFill>
                <a:effectLst/>
                <a:latin typeface="Times New Roman" panose="02020603050405020304" pitchFamily="18" charset="0"/>
                <a:ea typeface="Calibri" panose="020F0502020204030204" pitchFamily="34" charset="0"/>
              </a:rPr>
              <a:t/>
            </a:r>
            <a:br>
              <a:rPr lang="en-US" sz="2700" b="1" kern="1200" dirty="0" smtClean="0">
                <a:solidFill>
                  <a:schemeClr val="tx1"/>
                </a:solidFill>
                <a:effectLst/>
                <a:latin typeface="Times New Roman" panose="02020603050405020304" pitchFamily="18" charset="0"/>
                <a:ea typeface="Calibri" panose="020F0502020204030204" pitchFamily="34" charset="0"/>
              </a:rPr>
            </a:br>
            <a:r>
              <a:rPr lang="x-none" sz="2700" b="1" kern="1200" smtClean="0">
                <a:solidFill>
                  <a:schemeClr val="tx1"/>
                </a:solidFill>
                <a:effectLst/>
                <a:latin typeface="Times New Roman" panose="02020603050405020304" pitchFamily="18" charset="0"/>
                <a:ea typeface="Calibri" panose="020F0502020204030204" pitchFamily="34" charset="0"/>
              </a:rPr>
              <a:t>de </a:t>
            </a:r>
            <a:r>
              <a:rPr lang="x-none" sz="2700" b="1" kern="1200" dirty="0">
                <a:solidFill>
                  <a:schemeClr val="tx1"/>
                </a:solidFill>
                <a:effectLst/>
                <a:latin typeface="Times New Roman" panose="02020603050405020304" pitchFamily="18" charset="0"/>
                <a:ea typeface="Calibri" panose="020F0502020204030204" pitchFamily="34" charset="0"/>
              </a:rPr>
              <a:t>predare-învățare-evaluare</a:t>
            </a:r>
            <a:r>
              <a:rPr lang="ro-RO" sz="1800" b="1" kern="1200" dirty="0">
                <a:solidFill>
                  <a:schemeClr val="tx1"/>
                </a:solidFill>
                <a:effectLst/>
                <a:latin typeface="Times New Roman" panose="02020603050405020304" pitchFamily="18" charset="0"/>
                <a:ea typeface="Calibri" panose="020F0502020204030204" pitchFamily="34" charset="0"/>
              </a:rPr>
              <a:t/>
            </a:r>
            <a:br>
              <a:rPr lang="ro-RO" sz="1800" b="1" kern="1200" dirty="0">
                <a:solidFill>
                  <a:schemeClr val="tx1"/>
                </a:solidFill>
                <a:effectLst/>
                <a:latin typeface="Times New Roman" panose="02020603050405020304" pitchFamily="18" charset="0"/>
                <a:ea typeface="Calibri" panose="020F0502020204030204" pitchFamily="34" charset="0"/>
              </a:rPr>
            </a:br>
            <a:endParaRPr lang="ro-RO" b="1" dirty="0">
              <a:solidFill>
                <a:schemeClr val="tx1"/>
              </a:solidFill>
            </a:endParaRPr>
          </a:p>
        </p:txBody>
      </p:sp>
      <p:graphicFrame>
        <p:nvGraphicFramePr>
          <p:cNvPr id="6" name="Substituent conținut 5">
            <a:extLst>
              <a:ext uri="{FF2B5EF4-FFF2-40B4-BE49-F238E27FC236}">
                <a16:creationId xmlns="" xmlns:a16="http://schemas.microsoft.com/office/drawing/2014/main" id="{E3BAFF25-D729-42DD-B8F4-1299300EF1FB}"/>
              </a:ext>
            </a:extLst>
          </p:cNvPr>
          <p:cNvGraphicFramePr>
            <a:graphicFrameLocks noGrp="1"/>
          </p:cNvGraphicFramePr>
          <p:nvPr>
            <p:ph idx="1"/>
            <p:extLst>
              <p:ext uri="{D42A27DB-BD31-4B8C-83A1-F6EECF244321}">
                <p14:modId xmlns="" xmlns:p14="http://schemas.microsoft.com/office/powerpoint/2010/main" val="426713283"/>
              </p:ext>
            </p:extLst>
          </p:nvPr>
        </p:nvGraphicFramePr>
        <p:xfrm>
          <a:off x="435418" y="1789838"/>
          <a:ext cx="11029616" cy="4416552"/>
        </p:xfrm>
        <a:graphic>
          <a:graphicData uri="http://schemas.openxmlformats.org/drawingml/2006/table">
            <a:tbl>
              <a:tblPr firstRow="1" firstCol="1" bandRow="1">
                <a:tableStyleId>{5940675A-B579-460E-94D1-54222C63F5DA}</a:tableStyleId>
              </a:tblPr>
              <a:tblGrid>
                <a:gridCol w="5181382">
                  <a:extLst>
                    <a:ext uri="{9D8B030D-6E8A-4147-A177-3AD203B41FA5}">
                      <a16:colId xmlns="" xmlns:a16="http://schemas.microsoft.com/office/drawing/2014/main" val="398715802"/>
                    </a:ext>
                  </a:extLst>
                </a:gridCol>
                <a:gridCol w="5848234">
                  <a:extLst>
                    <a:ext uri="{9D8B030D-6E8A-4147-A177-3AD203B41FA5}">
                      <a16:colId xmlns="" xmlns:a16="http://schemas.microsoft.com/office/drawing/2014/main" val="2983783524"/>
                    </a:ext>
                  </a:extLst>
                </a:gridCol>
              </a:tblGrid>
              <a:tr h="0">
                <a:tc>
                  <a:txBody>
                    <a:bodyPr/>
                    <a:lstStyle/>
                    <a:p>
                      <a:pPr algn="ctr">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TABLE INTERACTIVE</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AWWAPP</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ZOOM WHITEBOARD</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IDROO</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JAMBOARD</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OPENBOARD</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MIRO</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GYNSY</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64175356"/>
                  </a:ext>
                </a:extLst>
              </a:tr>
              <a:tr h="0">
                <a:tc>
                  <a:txBody>
                    <a:bodyPr/>
                    <a:lstStyle/>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PLATFORME CARE PERMIT CREAREA DE CĂRȚI DIGITALE</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BOOK CREATOR</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FLIPSNACK</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BOOKEMON</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STORY JUMPER</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ISSUU</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CALAMEO</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WRITEREADER</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38348971"/>
                  </a:ext>
                </a:extLst>
              </a:tr>
            </a:tbl>
          </a:graphicData>
        </a:graphic>
      </p:graphicFrame>
      <p:sp>
        <p:nvSpPr>
          <p:cNvPr id="4" name="Substituent subsol 3">
            <a:extLst>
              <a:ext uri="{FF2B5EF4-FFF2-40B4-BE49-F238E27FC236}">
                <a16:creationId xmlns="" xmlns:a16="http://schemas.microsoft.com/office/drawing/2014/main" id="{957137F7-7D2E-4030-8902-6B81711CDA5B}"/>
              </a:ext>
            </a:extLst>
          </p:cNvPr>
          <p:cNvSpPr>
            <a:spLocks noGrp="1"/>
          </p:cNvSpPr>
          <p:nvPr>
            <p:ph type="ftr" sz="quarter" idx="11"/>
          </p:nvPr>
        </p:nvSpPr>
        <p:spPr>
          <a:xfrm>
            <a:off x="342653" y="6294733"/>
            <a:ext cx="6917210" cy="365125"/>
          </a:xfrm>
        </p:spPr>
        <p:txBody>
          <a:bodyPr/>
          <a:lstStyle/>
          <a:p>
            <a:r>
              <a:rPr lang="en-US" dirty="0" err="1"/>
              <a:t>Acest</a:t>
            </a:r>
            <a:r>
              <a:rPr lang="en-US" dirty="0"/>
              <a:t> material a </a:t>
            </a:r>
            <a:r>
              <a:rPr lang="en-US" dirty="0" err="1"/>
              <a:t>fost</a:t>
            </a:r>
            <a:r>
              <a:rPr lang="en-US" dirty="0"/>
              <a:t> </a:t>
            </a:r>
            <a:r>
              <a:rPr lang="en-US" dirty="0" err="1"/>
              <a:t>elaborat</a:t>
            </a:r>
            <a:r>
              <a:rPr lang="en-US" dirty="0"/>
              <a:t> </a:t>
            </a:r>
            <a:r>
              <a:rPr lang="en-US" dirty="0" err="1"/>
              <a:t>în</a:t>
            </a:r>
            <a:r>
              <a:rPr lang="en-US" dirty="0"/>
              <a:t> </a:t>
            </a:r>
            <a:r>
              <a:rPr lang="en-US" dirty="0" err="1"/>
              <a:t>cadrul</a:t>
            </a:r>
            <a:r>
              <a:rPr lang="en-US" dirty="0"/>
              <a:t> </a:t>
            </a:r>
            <a:r>
              <a:rPr lang="en-US" dirty="0" err="1"/>
              <a:t>Proiectului</a:t>
            </a:r>
            <a:r>
              <a:rPr lang="en-US" dirty="0"/>
              <a:t> "</a:t>
            </a:r>
            <a:r>
              <a:rPr lang="en-US" dirty="0" err="1"/>
              <a:t>Comunități</a:t>
            </a:r>
            <a:r>
              <a:rPr lang="en-US" dirty="0"/>
              <a:t> de </a:t>
            </a:r>
            <a:r>
              <a:rPr lang="en-US" dirty="0" err="1"/>
              <a:t>bune</a:t>
            </a:r>
            <a:r>
              <a:rPr lang="en-US" dirty="0"/>
              <a:t> </a:t>
            </a:r>
            <a:r>
              <a:rPr lang="en-US" dirty="0" err="1"/>
              <a:t>practici</a:t>
            </a:r>
            <a:r>
              <a:rPr lang="en-US" dirty="0"/>
              <a:t> </a:t>
            </a:r>
            <a:r>
              <a:rPr lang="en-US" dirty="0" err="1"/>
              <a:t>în</a:t>
            </a:r>
            <a:r>
              <a:rPr lang="en-US" dirty="0"/>
              <a:t> </a:t>
            </a:r>
            <a:r>
              <a:rPr lang="en-US" dirty="0" err="1"/>
              <a:t>educație</a:t>
            </a:r>
            <a:r>
              <a:rPr lang="en-US" dirty="0"/>
              <a:t> " , </a:t>
            </a:r>
            <a:r>
              <a:rPr lang="en-US" dirty="0" err="1"/>
              <a:t>ediția</a:t>
            </a:r>
            <a:r>
              <a:rPr lang="en-US" dirty="0"/>
              <a:t> 2021-2022, </a:t>
            </a:r>
            <a:r>
              <a:rPr lang="en-US" dirty="0" err="1"/>
              <a:t>organizat</a:t>
            </a:r>
            <a:r>
              <a:rPr lang="en-US" dirty="0"/>
              <a:t> de </a:t>
            </a:r>
            <a:r>
              <a:rPr lang="en-US" dirty="0" err="1"/>
              <a:t>către</a:t>
            </a:r>
            <a:r>
              <a:rPr lang="en-US" dirty="0"/>
              <a:t> </a:t>
            </a:r>
            <a:r>
              <a:rPr lang="en-US" dirty="0" err="1"/>
              <a:t>Corpul</a:t>
            </a:r>
            <a:r>
              <a:rPr lang="en-US" dirty="0"/>
              <a:t> </a:t>
            </a:r>
            <a:r>
              <a:rPr lang="en-US" dirty="0" err="1"/>
              <a:t>Păcii</a:t>
            </a:r>
            <a:r>
              <a:rPr lang="en-US" dirty="0"/>
              <a:t> Moldova cu </a:t>
            </a:r>
            <a:r>
              <a:rPr lang="en-US" dirty="0" err="1"/>
              <a:t>suportul</a:t>
            </a:r>
            <a:r>
              <a:rPr lang="en-US" dirty="0"/>
              <a:t> </a:t>
            </a:r>
            <a:r>
              <a:rPr lang="en-US" dirty="0" err="1"/>
              <a:t>financiar</a:t>
            </a:r>
            <a:r>
              <a:rPr lang="en-US" dirty="0"/>
              <a:t> USAID </a:t>
            </a:r>
          </a:p>
        </p:txBody>
      </p:sp>
      <p:sp>
        <p:nvSpPr>
          <p:cNvPr id="5" name="Substituent număr diapozitiv 4">
            <a:extLst>
              <a:ext uri="{FF2B5EF4-FFF2-40B4-BE49-F238E27FC236}">
                <a16:creationId xmlns="" xmlns:a16="http://schemas.microsoft.com/office/drawing/2014/main" id="{8FBC3742-ED87-4A3B-A6CD-1FDC92C111B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 xmlns:p14="http://schemas.microsoft.com/office/powerpoint/2010/main" val="2253750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3593179-CC16-48A1-8A7B-A09C8D936F4E}"/>
              </a:ext>
            </a:extLst>
          </p:cNvPr>
          <p:cNvSpPr>
            <a:spLocks noGrp="1"/>
          </p:cNvSpPr>
          <p:nvPr>
            <p:ph type="title"/>
          </p:nvPr>
        </p:nvSpPr>
        <p:spPr/>
        <p:txBody>
          <a:bodyPr>
            <a:normAutofit fontScale="90000"/>
          </a:bodyPr>
          <a:lstStyle/>
          <a:p>
            <a:pPr algn="l"/>
            <a:r>
              <a:rPr lang="x-none" sz="2800" b="1" kern="1200" dirty="0">
                <a:solidFill>
                  <a:schemeClr val="tx1"/>
                </a:solidFill>
                <a:effectLst/>
                <a:latin typeface="Times New Roman" panose="02020603050405020304" pitchFamily="18" charset="0"/>
                <a:ea typeface="Calibri" panose="020F0502020204030204" pitchFamily="34" charset="0"/>
              </a:rPr>
              <a:t/>
            </a:r>
            <a:br>
              <a:rPr lang="x-none" sz="2800" b="1" kern="1200" dirty="0">
                <a:solidFill>
                  <a:schemeClr val="tx1"/>
                </a:solidFill>
                <a:effectLst/>
                <a:latin typeface="Times New Roman" panose="02020603050405020304" pitchFamily="18" charset="0"/>
                <a:ea typeface="Calibri" panose="020F0502020204030204" pitchFamily="34" charset="0"/>
              </a:rPr>
            </a:br>
            <a:r>
              <a:rPr lang="x-none" sz="2800" b="1" kern="1200" dirty="0">
                <a:solidFill>
                  <a:schemeClr val="tx1"/>
                </a:solidFill>
                <a:effectLst/>
                <a:latin typeface="Times New Roman" panose="02020603050405020304" pitchFamily="18" charset="0"/>
                <a:ea typeface="Calibri" panose="020F0502020204030204" pitchFamily="34" charset="0"/>
              </a:rPr>
              <a:t>Tipuri de platforme organizate</a:t>
            </a:r>
            <a:r>
              <a:rPr lang="ro-RO" sz="2800" b="1" kern="1200" dirty="0">
                <a:solidFill>
                  <a:schemeClr val="tx1"/>
                </a:solidFill>
                <a:effectLst/>
                <a:latin typeface="Times New Roman" panose="02020603050405020304" pitchFamily="18" charset="0"/>
                <a:ea typeface="Calibri" panose="020F0502020204030204" pitchFamily="34" charset="0"/>
              </a:rPr>
              <a:t/>
            </a:r>
            <a:br>
              <a:rPr lang="ro-RO" sz="2800" b="1" kern="1200" dirty="0">
                <a:solidFill>
                  <a:schemeClr val="tx1"/>
                </a:solidFill>
                <a:effectLst/>
                <a:latin typeface="Times New Roman" panose="02020603050405020304" pitchFamily="18" charset="0"/>
                <a:ea typeface="Calibri" panose="020F0502020204030204" pitchFamily="34" charset="0"/>
              </a:rPr>
            </a:br>
            <a:r>
              <a:rPr lang="x-none" sz="2800" b="1" kern="1200" dirty="0">
                <a:solidFill>
                  <a:schemeClr val="tx1"/>
                </a:solidFill>
                <a:effectLst/>
                <a:latin typeface="Times New Roman" panose="02020603050405020304" pitchFamily="18" charset="0"/>
                <a:ea typeface="Calibri" panose="020F0502020204030204" pitchFamily="34" charset="0"/>
              </a:rPr>
              <a:t> conform funcției de predare-învățare-evaluare</a:t>
            </a:r>
            <a:r>
              <a:rPr lang="ro-RO" sz="2000" b="1" kern="1200" dirty="0">
                <a:solidFill>
                  <a:schemeClr val="tx1"/>
                </a:solidFill>
                <a:effectLst/>
                <a:latin typeface="Times New Roman" panose="02020603050405020304" pitchFamily="18" charset="0"/>
                <a:ea typeface="Calibri" panose="020F0502020204030204" pitchFamily="34" charset="0"/>
              </a:rPr>
              <a:t/>
            </a:r>
            <a:br>
              <a:rPr lang="ro-RO" sz="2000" b="1" kern="1200" dirty="0">
                <a:solidFill>
                  <a:schemeClr val="tx1"/>
                </a:solidFill>
                <a:effectLst/>
                <a:latin typeface="Times New Roman" panose="02020603050405020304" pitchFamily="18" charset="0"/>
                <a:ea typeface="Calibri" panose="020F0502020204030204" pitchFamily="34" charset="0"/>
              </a:rPr>
            </a:br>
            <a:endParaRPr lang="ro-RO" b="1" dirty="0">
              <a:solidFill>
                <a:schemeClr val="tx1"/>
              </a:solidFill>
            </a:endParaRPr>
          </a:p>
        </p:txBody>
      </p:sp>
      <p:graphicFrame>
        <p:nvGraphicFramePr>
          <p:cNvPr id="6" name="Substituent conținut 5">
            <a:extLst>
              <a:ext uri="{FF2B5EF4-FFF2-40B4-BE49-F238E27FC236}">
                <a16:creationId xmlns="" xmlns:a16="http://schemas.microsoft.com/office/drawing/2014/main" id="{B2CB68B9-D369-4B40-B98C-9F24898F395A}"/>
              </a:ext>
            </a:extLst>
          </p:cNvPr>
          <p:cNvGraphicFramePr>
            <a:graphicFrameLocks noGrp="1"/>
          </p:cNvGraphicFramePr>
          <p:nvPr>
            <p:ph idx="1"/>
            <p:extLst>
              <p:ext uri="{D42A27DB-BD31-4B8C-83A1-F6EECF244321}">
                <p14:modId xmlns="" xmlns:p14="http://schemas.microsoft.com/office/powerpoint/2010/main" val="2504964615"/>
              </p:ext>
            </p:extLst>
          </p:nvPr>
        </p:nvGraphicFramePr>
        <p:xfrm>
          <a:off x="412266" y="1715956"/>
          <a:ext cx="11435177" cy="4568952"/>
        </p:xfrm>
        <a:graphic>
          <a:graphicData uri="http://schemas.openxmlformats.org/drawingml/2006/table">
            <a:tbl>
              <a:tblPr firstRow="1" firstCol="1" bandRow="1">
                <a:tableStyleId>{5940675A-B579-460E-94D1-54222C63F5DA}</a:tableStyleId>
              </a:tblPr>
              <a:tblGrid>
                <a:gridCol w="5371902">
                  <a:extLst>
                    <a:ext uri="{9D8B030D-6E8A-4147-A177-3AD203B41FA5}">
                      <a16:colId xmlns="" xmlns:a16="http://schemas.microsoft.com/office/drawing/2014/main" val="3765573243"/>
                    </a:ext>
                  </a:extLst>
                </a:gridCol>
                <a:gridCol w="6063275">
                  <a:extLst>
                    <a:ext uri="{9D8B030D-6E8A-4147-A177-3AD203B41FA5}">
                      <a16:colId xmlns="" xmlns:a16="http://schemas.microsoft.com/office/drawing/2014/main" val="2764206861"/>
                    </a:ext>
                  </a:extLst>
                </a:gridCol>
              </a:tblGrid>
              <a:tr h="0">
                <a:tc>
                  <a:txBody>
                    <a:bodyPr/>
                    <a:lstStyle/>
                    <a:p>
                      <a:pPr algn="ctr">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PLATFORME PENTRU CREAREA CONȚINUTURILOR GRAFICE CARE INTEGREAZĂ TEXT, FOTOGRAFII ȘI IMAGINI</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PIKTOCHART</a:t>
                      </a:r>
                      <a:endParaRPr lang="ro-RO" sz="1800" kern="120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CANVA</a:t>
                      </a:r>
                      <a:endParaRPr lang="ro-RO" sz="1800" kern="120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CRELLO</a:t>
                      </a:r>
                      <a:endParaRPr lang="ro-RO" sz="1800" kern="120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FOTOJET</a:t>
                      </a:r>
                      <a:endParaRPr lang="ro-RO" sz="1800" kern="1200">
                        <a:effectLst/>
                        <a:latin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BEAM</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04862295"/>
                  </a:ext>
                </a:extLst>
              </a:tr>
              <a:tr h="0">
                <a:tc>
                  <a:txBody>
                    <a:bodyPr/>
                    <a:lstStyle/>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PLATFORME PENTRU CREAREA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SITE-URILOR SIMPLE</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GOOGLE SITES</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WEEBLY</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WIX</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79413487"/>
                  </a:ext>
                </a:extLst>
              </a:tr>
              <a:tr h="0">
                <a:tc>
                  <a:txBody>
                    <a:bodyPr/>
                    <a:lstStyle/>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PLATFORME PENTRU CREAREA PORTOFOLIILOR ȘI POSTERELOR DIGITALE INTERACTIVE</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GENIALLY</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WAKELET</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SUTORI</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THINKGLINK</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GLOGSTER</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COGGLE</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73929325"/>
                  </a:ext>
                </a:extLst>
              </a:tr>
            </a:tbl>
          </a:graphicData>
        </a:graphic>
      </p:graphicFrame>
      <p:sp>
        <p:nvSpPr>
          <p:cNvPr id="4" name="Substituent subsol 3">
            <a:extLst>
              <a:ext uri="{FF2B5EF4-FFF2-40B4-BE49-F238E27FC236}">
                <a16:creationId xmlns="" xmlns:a16="http://schemas.microsoft.com/office/drawing/2014/main" id="{CEC3289F-56EA-45C7-9FAF-CA09FBFD585A}"/>
              </a:ext>
            </a:extLst>
          </p:cNvPr>
          <p:cNvSpPr>
            <a:spLocks noGrp="1"/>
          </p:cNvSpPr>
          <p:nvPr>
            <p:ph type="ftr" sz="quarter" idx="11"/>
          </p:nvPr>
        </p:nvSpPr>
        <p:spPr>
          <a:xfrm>
            <a:off x="223384" y="6356668"/>
            <a:ext cx="6917210" cy="365125"/>
          </a:xfrm>
        </p:spPr>
        <p:txBody>
          <a:bodyPr/>
          <a:lstStyle/>
          <a:p>
            <a:r>
              <a:rPr lang="en-US" dirty="0" err="1"/>
              <a:t>Acest</a:t>
            </a:r>
            <a:r>
              <a:rPr lang="en-US" dirty="0"/>
              <a:t> material a </a:t>
            </a:r>
            <a:r>
              <a:rPr lang="en-US" dirty="0" err="1"/>
              <a:t>fost</a:t>
            </a:r>
            <a:r>
              <a:rPr lang="en-US" dirty="0"/>
              <a:t> </a:t>
            </a:r>
            <a:r>
              <a:rPr lang="en-US" dirty="0" err="1"/>
              <a:t>elaborat</a:t>
            </a:r>
            <a:r>
              <a:rPr lang="en-US" dirty="0"/>
              <a:t> </a:t>
            </a:r>
            <a:r>
              <a:rPr lang="en-US" dirty="0" err="1"/>
              <a:t>în</a:t>
            </a:r>
            <a:r>
              <a:rPr lang="en-US" dirty="0"/>
              <a:t> </a:t>
            </a:r>
            <a:r>
              <a:rPr lang="en-US" dirty="0" err="1"/>
              <a:t>cadrul</a:t>
            </a:r>
            <a:r>
              <a:rPr lang="en-US" dirty="0"/>
              <a:t> </a:t>
            </a:r>
            <a:r>
              <a:rPr lang="en-US" dirty="0" err="1"/>
              <a:t>Proiectului</a:t>
            </a:r>
            <a:r>
              <a:rPr lang="en-US" dirty="0"/>
              <a:t> "</a:t>
            </a:r>
            <a:r>
              <a:rPr lang="en-US" dirty="0" err="1"/>
              <a:t>Comunități</a:t>
            </a:r>
            <a:r>
              <a:rPr lang="en-US" dirty="0"/>
              <a:t> de </a:t>
            </a:r>
            <a:r>
              <a:rPr lang="en-US" dirty="0" err="1"/>
              <a:t>bune</a:t>
            </a:r>
            <a:r>
              <a:rPr lang="en-US" dirty="0"/>
              <a:t> </a:t>
            </a:r>
            <a:r>
              <a:rPr lang="en-US" dirty="0" err="1"/>
              <a:t>practici</a:t>
            </a:r>
            <a:r>
              <a:rPr lang="en-US" dirty="0"/>
              <a:t> </a:t>
            </a:r>
            <a:r>
              <a:rPr lang="en-US" dirty="0" err="1"/>
              <a:t>în</a:t>
            </a:r>
            <a:r>
              <a:rPr lang="en-US" dirty="0"/>
              <a:t> </a:t>
            </a:r>
            <a:r>
              <a:rPr lang="en-US" dirty="0" err="1"/>
              <a:t>educație</a:t>
            </a:r>
            <a:r>
              <a:rPr lang="en-US" dirty="0"/>
              <a:t> " , </a:t>
            </a:r>
            <a:r>
              <a:rPr lang="en-US" dirty="0" err="1"/>
              <a:t>ediția</a:t>
            </a:r>
            <a:r>
              <a:rPr lang="en-US" dirty="0"/>
              <a:t> 2021-2022, </a:t>
            </a:r>
            <a:r>
              <a:rPr lang="en-US" dirty="0" err="1"/>
              <a:t>organizat</a:t>
            </a:r>
            <a:r>
              <a:rPr lang="en-US" dirty="0"/>
              <a:t> de </a:t>
            </a:r>
            <a:r>
              <a:rPr lang="en-US" dirty="0" err="1"/>
              <a:t>către</a:t>
            </a:r>
            <a:r>
              <a:rPr lang="en-US" dirty="0"/>
              <a:t> </a:t>
            </a:r>
            <a:r>
              <a:rPr lang="en-US" dirty="0" err="1"/>
              <a:t>Corpul</a:t>
            </a:r>
            <a:r>
              <a:rPr lang="en-US" dirty="0"/>
              <a:t> </a:t>
            </a:r>
            <a:r>
              <a:rPr lang="en-US" dirty="0" err="1"/>
              <a:t>Păcii</a:t>
            </a:r>
            <a:r>
              <a:rPr lang="en-US" dirty="0"/>
              <a:t> Moldova cu </a:t>
            </a:r>
            <a:r>
              <a:rPr lang="en-US" dirty="0" err="1"/>
              <a:t>suportul</a:t>
            </a:r>
            <a:r>
              <a:rPr lang="en-US" dirty="0"/>
              <a:t> </a:t>
            </a:r>
            <a:r>
              <a:rPr lang="en-US" dirty="0" err="1"/>
              <a:t>financiar</a:t>
            </a:r>
            <a:r>
              <a:rPr lang="en-US" dirty="0"/>
              <a:t> USAID </a:t>
            </a:r>
          </a:p>
        </p:txBody>
      </p:sp>
      <p:sp>
        <p:nvSpPr>
          <p:cNvPr id="5" name="Substituent număr diapozitiv 4">
            <a:extLst>
              <a:ext uri="{FF2B5EF4-FFF2-40B4-BE49-F238E27FC236}">
                <a16:creationId xmlns="" xmlns:a16="http://schemas.microsoft.com/office/drawing/2014/main" id="{03D14C4E-8982-4FF6-8E6A-F744ECF45653}"/>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 xmlns:p14="http://schemas.microsoft.com/office/powerpoint/2010/main" val="2648673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D7D027B-7423-4499-9CA4-068A3469E6A2}"/>
              </a:ext>
            </a:extLst>
          </p:cNvPr>
          <p:cNvSpPr>
            <a:spLocks noGrp="1"/>
          </p:cNvSpPr>
          <p:nvPr>
            <p:ph type="title"/>
          </p:nvPr>
        </p:nvSpPr>
        <p:spPr/>
        <p:txBody>
          <a:bodyPr>
            <a:normAutofit fontScale="90000"/>
          </a:bodyPr>
          <a:lstStyle/>
          <a:p>
            <a:pPr algn="l"/>
            <a:r>
              <a:rPr lang="x-none" sz="2800" b="1" kern="1200" dirty="0">
                <a:solidFill>
                  <a:schemeClr val="tx1"/>
                </a:solidFill>
                <a:effectLst/>
                <a:latin typeface="Times New Roman" panose="02020603050405020304" pitchFamily="18" charset="0"/>
                <a:ea typeface="Calibri" panose="020F0502020204030204" pitchFamily="34" charset="0"/>
              </a:rPr>
              <a:t>Tipuri de platforme organizate</a:t>
            </a:r>
            <a:r>
              <a:rPr lang="ro-RO" sz="2800" b="1" kern="1200" dirty="0">
                <a:solidFill>
                  <a:schemeClr val="tx1"/>
                </a:solidFill>
                <a:effectLst/>
                <a:latin typeface="Times New Roman" panose="02020603050405020304" pitchFamily="18" charset="0"/>
                <a:ea typeface="Calibri" panose="020F0502020204030204" pitchFamily="34" charset="0"/>
              </a:rPr>
              <a:t/>
            </a:r>
            <a:br>
              <a:rPr lang="ro-RO" sz="2800" b="1" kern="1200" dirty="0">
                <a:solidFill>
                  <a:schemeClr val="tx1"/>
                </a:solidFill>
                <a:effectLst/>
                <a:latin typeface="Times New Roman" panose="02020603050405020304" pitchFamily="18" charset="0"/>
                <a:ea typeface="Calibri" panose="020F0502020204030204" pitchFamily="34" charset="0"/>
              </a:rPr>
            </a:br>
            <a:r>
              <a:rPr lang="x-none" sz="2800" b="1" kern="1200" dirty="0">
                <a:solidFill>
                  <a:schemeClr val="tx1"/>
                </a:solidFill>
                <a:effectLst/>
                <a:latin typeface="Times New Roman" panose="02020603050405020304" pitchFamily="18" charset="0"/>
                <a:ea typeface="Calibri" panose="020F0502020204030204" pitchFamily="34" charset="0"/>
              </a:rPr>
              <a:t> conform funcției de predare-învățare-evaluare</a:t>
            </a:r>
            <a:r>
              <a:rPr lang="ro-RO" sz="2000" b="1" kern="1200" dirty="0">
                <a:solidFill>
                  <a:schemeClr val="tx1"/>
                </a:solidFill>
                <a:effectLst/>
                <a:latin typeface="Times New Roman" panose="02020603050405020304" pitchFamily="18" charset="0"/>
                <a:ea typeface="Calibri" panose="020F0502020204030204" pitchFamily="34" charset="0"/>
              </a:rPr>
              <a:t/>
            </a:r>
            <a:br>
              <a:rPr lang="ro-RO" sz="2000" b="1" kern="1200" dirty="0">
                <a:solidFill>
                  <a:schemeClr val="tx1"/>
                </a:solidFill>
                <a:effectLst/>
                <a:latin typeface="Times New Roman" panose="02020603050405020304" pitchFamily="18" charset="0"/>
                <a:ea typeface="Calibri" panose="020F0502020204030204" pitchFamily="34" charset="0"/>
              </a:rPr>
            </a:br>
            <a:endParaRPr lang="ro-RO" b="1" dirty="0">
              <a:solidFill>
                <a:schemeClr val="tx1"/>
              </a:solidFill>
            </a:endParaRPr>
          </a:p>
        </p:txBody>
      </p:sp>
      <p:graphicFrame>
        <p:nvGraphicFramePr>
          <p:cNvPr id="6" name="Substituent conținut 5">
            <a:extLst>
              <a:ext uri="{FF2B5EF4-FFF2-40B4-BE49-F238E27FC236}">
                <a16:creationId xmlns="" xmlns:a16="http://schemas.microsoft.com/office/drawing/2014/main" id="{94E7FA97-606D-4FE2-910A-1B98325ABE47}"/>
              </a:ext>
            </a:extLst>
          </p:cNvPr>
          <p:cNvGraphicFramePr>
            <a:graphicFrameLocks noGrp="1"/>
          </p:cNvGraphicFramePr>
          <p:nvPr>
            <p:ph idx="1"/>
            <p:extLst>
              <p:ext uri="{D42A27DB-BD31-4B8C-83A1-F6EECF244321}">
                <p14:modId xmlns="" xmlns:p14="http://schemas.microsoft.com/office/powerpoint/2010/main" val="501841030"/>
              </p:ext>
            </p:extLst>
          </p:nvPr>
        </p:nvGraphicFramePr>
        <p:xfrm>
          <a:off x="342652" y="2267017"/>
          <a:ext cx="11029615" cy="3154680"/>
        </p:xfrm>
        <a:graphic>
          <a:graphicData uri="http://schemas.openxmlformats.org/drawingml/2006/table">
            <a:tbl>
              <a:tblPr firstRow="1" firstCol="1" bandRow="1">
                <a:tableStyleId>{5940675A-B579-460E-94D1-54222C63F5DA}</a:tableStyleId>
              </a:tblPr>
              <a:tblGrid>
                <a:gridCol w="5181381">
                  <a:extLst>
                    <a:ext uri="{9D8B030D-6E8A-4147-A177-3AD203B41FA5}">
                      <a16:colId xmlns="" xmlns:a16="http://schemas.microsoft.com/office/drawing/2014/main" val="2188490156"/>
                    </a:ext>
                  </a:extLst>
                </a:gridCol>
                <a:gridCol w="5848234">
                  <a:extLst>
                    <a:ext uri="{9D8B030D-6E8A-4147-A177-3AD203B41FA5}">
                      <a16:colId xmlns="" xmlns:a16="http://schemas.microsoft.com/office/drawing/2014/main" val="2039796495"/>
                    </a:ext>
                  </a:extLst>
                </a:gridCol>
              </a:tblGrid>
              <a:tr h="2493795">
                <a:tc>
                  <a:txBody>
                    <a:bodyPr/>
                    <a:lstStyle/>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PLATFORME PENTRU CREAREA</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DE ANIMAȚII ȘI BENZI DESENATE</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920" marR="54920" marT="0" marB="0"/>
                </a:tc>
                <a:tc>
                  <a:txBody>
                    <a:bodyPr/>
                    <a:lstStyle/>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ANIMAKER</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BITEABLE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POWTOON</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BLABBERIZE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GENIALLY</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ANIMOTO</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MAILCHAMP</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KIZOA</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MAKECOMIXBELIEFS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RENDERFOREST</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920" marR="54920" marT="0" marB="0"/>
                </a:tc>
                <a:extLst>
                  <a:ext uri="{0D108BD9-81ED-4DB2-BD59-A6C34878D82A}">
                    <a16:rowId xmlns="" xmlns:a16="http://schemas.microsoft.com/office/drawing/2014/main" val="2096878711"/>
                  </a:ext>
                </a:extLst>
              </a:tr>
            </a:tbl>
          </a:graphicData>
        </a:graphic>
      </p:graphicFrame>
      <p:sp>
        <p:nvSpPr>
          <p:cNvPr id="4" name="Substituent subsol 3">
            <a:extLst>
              <a:ext uri="{FF2B5EF4-FFF2-40B4-BE49-F238E27FC236}">
                <a16:creationId xmlns="" xmlns:a16="http://schemas.microsoft.com/office/drawing/2014/main" id="{6FE650FD-68E3-4B16-9AD3-35FD24E135E8}"/>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E5104C03-A429-4687-BC83-0C84A5C2151F}"/>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 xmlns:p14="http://schemas.microsoft.com/office/powerpoint/2010/main" val="418998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D7D027B-7423-4499-9CA4-068A3469E6A2}"/>
              </a:ext>
            </a:extLst>
          </p:cNvPr>
          <p:cNvSpPr>
            <a:spLocks noGrp="1"/>
          </p:cNvSpPr>
          <p:nvPr>
            <p:ph type="title"/>
          </p:nvPr>
        </p:nvSpPr>
        <p:spPr/>
        <p:txBody>
          <a:bodyPr>
            <a:normAutofit fontScale="90000"/>
          </a:bodyPr>
          <a:lstStyle/>
          <a:p>
            <a:pPr algn="l"/>
            <a:r>
              <a:rPr lang="x-none" sz="2800" b="1" kern="1200" dirty="0">
                <a:solidFill>
                  <a:schemeClr val="tx1"/>
                </a:solidFill>
                <a:effectLst/>
                <a:latin typeface="Times New Roman" panose="02020603050405020304" pitchFamily="18" charset="0"/>
                <a:ea typeface="Calibri" panose="020F0502020204030204" pitchFamily="34" charset="0"/>
              </a:rPr>
              <a:t>Tipuri de platforme organizate</a:t>
            </a:r>
            <a:r>
              <a:rPr lang="ro-RO" sz="2800" b="1" kern="1200" dirty="0">
                <a:solidFill>
                  <a:schemeClr val="tx1"/>
                </a:solidFill>
                <a:effectLst/>
                <a:latin typeface="Times New Roman" panose="02020603050405020304" pitchFamily="18" charset="0"/>
                <a:ea typeface="Calibri" panose="020F0502020204030204" pitchFamily="34" charset="0"/>
              </a:rPr>
              <a:t/>
            </a:r>
            <a:br>
              <a:rPr lang="ro-RO" sz="2800" b="1" kern="1200" dirty="0">
                <a:solidFill>
                  <a:schemeClr val="tx1"/>
                </a:solidFill>
                <a:effectLst/>
                <a:latin typeface="Times New Roman" panose="02020603050405020304" pitchFamily="18" charset="0"/>
                <a:ea typeface="Calibri" panose="020F0502020204030204" pitchFamily="34" charset="0"/>
              </a:rPr>
            </a:br>
            <a:r>
              <a:rPr lang="x-none" sz="2800" b="1" kern="1200" dirty="0">
                <a:solidFill>
                  <a:schemeClr val="tx1"/>
                </a:solidFill>
                <a:effectLst/>
                <a:latin typeface="Times New Roman" panose="02020603050405020304" pitchFamily="18" charset="0"/>
                <a:ea typeface="Calibri" panose="020F0502020204030204" pitchFamily="34" charset="0"/>
              </a:rPr>
              <a:t> conform funcției de predare-învățare-evaluare</a:t>
            </a:r>
            <a:r>
              <a:rPr lang="ro-RO" sz="2000" b="1" kern="1200" dirty="0">
                <a:solidFill>
                  <a:schemeClr val="tx1"/>
                </a:solidFill>
                <a:effectLst/>
                <a:latin typeface="Times New Roman" panose="02020603050405020304" pitchFamily="18" charset="0"/>
                <a:ea typeface="Calibri" panose="020F0502020204030204" pitchFamily="34" charset="0"/>
              </a:rPr>
              <a:t/>
            </a:r>
            <a:br>
              <a:rPr lang="ro-RO" sz="2000" b="1" kern="1200" dirty="0">
                <a:solidFill>
                  <a:schemeClr val="tx1"/>
                </a:solidFill>
                <a:effectLst/>
                <a:latin typeface="Times New Roman" panose="02020603050405020304" pitchFamily="18" charset="0"/>
                <a:ea typeface="Calibri" panose="020F0502020204030204" pitchFamily="34" charset="0"/>
              </a:rPr>
            </a:br>
            <a:endParaRPr lang="ro-RO" b="1" dirty="0">
              <a:solidFill>
                <a:schemeClr val="tx1"/>
              </a:solidFill>
            </a:endParaRPr>
          </a:p>
        </p:txBody>
      </p:sp>
      <p:graphicFrame>
        <p:nvGraphicFramePr>
          <p:cNvPr id="6" name="Substituent conținut 5">
            <a:extLst>
              <a:ext uri="{FF2B5EF4-FFF2-40B4-BE49-F238E27FC236}">
                <a16:creationId xmlns="" xmlns:a16="http://schemas.microsoft.com/office/drawing/2014/main" id="{94E7FA97-606D-4FE2-910A-1B98325ABE47}"/>
              </a:ext>
            </a:extLst>
          </p:cNvPr>
          <p:cNvGraphicFramePr>
            <a:graphicFrameLocks noGrp="1"/>
          </p:cNvGraphicFramePr>
          <p:nvPr>
            <p:ph idx="1"/>
            <p:extLst>
              <p:ext uri="{D42A27DB-BD31-4B8C-83A1-F6EECF244321}">
                <p14:modId xmlns="" xmlns:p14="http://schemas.microsoft.com/office/powerpoint/2010/main" val="592360593"/>
              </p:ext>
            </p:extLst>
          </p:nvPr>
        </p:nvGraphicFramePr>
        <p:xfrm>
          <a:off x="581192" y="2191468"/>
          <a:ext cx="11029615" cy="3785616"/>
        </p:xfrm>
        <a:graphic>
          <a:graphicData uri="http://schemas.openxmlformats.org/drawingml/2006/table">
            <a:tbl>
              <a:tblPr firstRow="1" firstCol="1" bandRow="1">
                <a:tableStyleId>{5940675A-B579-460E-94D1-54222C63F5DA}</a:tableStyleId>
              </a:tblPr>
              <a:tblGrid>
                <a:gridCol w="5181381">
                  <a:extLst>
                    <a:ext uri="{9D8B030D-6E8A-4147-A177-3AD203B41FA5}">
                      <a16:colId xmlns="" xmlns:a16="http://schemas.microsoft.com/office/drawing/2014/main" val="2188490156"/>
                    </a:ext>
                  </a:extLst>
                </a:gridCol>
                <a:gridCol w="5848234">
                  <a:extLst>
                    <a:ext uri="{9D8B030D-6E8A-4147-A177-3AD203B41FA5}">
                      <a16:colId xmlns="" xmlns:a16="http://schemas.microsoft.com/office/drawing/2014/main" val="2039796495"/>
                    </a:ext>
                  </a:extLst>
                </a:gridCol>
              </a:tblGrid>
              <a:tr h="2996582">
                <a:tc>
                  <a:txBody>
                    <a:bodyPr/>
                    <a:lstStyle/>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PLATFORME</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DE EVALUARE</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920" marR="54920" marT="0" marB="0"/>
                </a:tc>
                <a:tc>
                  <a:txBody>
                    <a:bodyPr/>
                    <a:lstStyle/>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SOCRATIVE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KAHOOT</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PROPROFS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GOOGLE FORMS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PLICKERS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QUIZALIZE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QUIZZIZ</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TRIVENTY</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FORMATIVE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LIVEWORKSHEETS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TESTMOZ</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ASQ.RO</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920" marR="54920" marT="0" marB="0"/>
                </a:tc>
                <a:extLst>
                  <a:ext uri="{0D108BD9-81ED-4DB2-BD59-A6C34878D82A}">
                    <a16:rowId xmlns="" xmlns:a16="http://schemas.microsoft.com/office/drawing/2014/main" val="1761755466"/>
                  </a:ext>
                </a:extLst>
              </a:tr>
            </a:tbl>
          </a:graphicData>
        </a:graphic>
      </p:graphicFrame>
      <p:sp>
        <p:nvSpPr>
          <p:cNvPr id="4" name="Substituent subsol 3">
            <a:extLst>
              <a:ext uri="{FF2B5EF4-FFF2-40B4-BE49-F238E27FC236}">
                <a16:creationId xmlns="" xmlns:a16="http://schemas.microsoft.com/office/drawing/2014/main" id="{6FE650FD-68E3-4B16-9AD3-35FD24E135E8}"/>
              </a:ext>
            </a:extLst>
          </p:cNvPr>
          <p:cNvSpPr>
            <a:spLocks noGrp="1"/>
          </p:cNvSpPr>
          <p:nvPr>
            <p:ph type="ftr" sz="quarter" idx="11"/>
          </p:nvPr>
        </p:nvSpPr>
        <p:spPr>
          <a:xfrm>
            <a:off x="355905" y="6244760"/>
            <a:ext cx="6917210" cy="365125"/>
          </a:xfrm>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E5104C03-A429-4687-BC83-0C84A5C2151F}"/>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 xmlns:p14="http://schemas.microsoft.com/office/powerpoint/2010/main" val="1156574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8A86392-9C3B-4022-A5B9-79086EC30DCF}"/>
              </a:ext>
            </a:extLst>
          </p:cNvPr>
          <p:cNvSpPr>
            <a:spLocks noGrp="1"/>
          </p:cNvSpPr>
          <p:nvPr>
            <p:ph type="title"/>
          </p:nvPr>
        </p:nvSpPr>
        <p:spPr/>
        <p:txBody>
          <a:bodyPr>
            <a:normAutofit fontScale="90000"/>
          </a:bodyPr>
          <a:lstStyle/>
          <a:p>
            <a:pPr algn="l"/>
            <a:r>
              <a:rPr lang="x-none" sz="2800" b="1" kern="1200" dirty="0">
                <a:solidFill>
                  <a:schemeClr val="tx1"/>
                </a:solidFill>
                <a:effectLst/>
                <a:latin typeface="Times New Roman" panose="02020603050405020304" pitchFamily="18" charset="0"/>
                <a:ea typeface="Calibri" panose="020F0502020204030204" pitchFamily="34" charset="0"/>
              </a:rPr>
              <a:t>Tipuri de platforme organizate</a:t>
            </a:r>
            <a:r>
              <a:rPr lang="ro-RO" sz="2800" b="1" kern="1200" dirty="0">
                <a:solidFill>
                  <a:schemeClr val="tx1"/>
                </a:solidFill>
                <a:effectLst/>
                <a:latin typeface="Times New Roman" panose="02020603050405020304" pitchFamily="18" charset="0"/>
                <a:ea typeface="Calibri" panose="020F0502020204030204" pitchFamily="34" charset="0"/>
              </a:rPr>
              <a:t/>
            </a:r>
            <a:br>
              <a:rPr lang="ro-RO" sz="2800" b="1" kern="1200" dirty="0">
                <a:solidFill>
                  <a:schemeClr val="tx1"/>
                </a:solidFill>
                <a:effectLst/>
                <a:latin typeface="Times New Roman" panose="02020603050405020304" pitchFamily="18" charset="0"/>
                <a:ea typeface="Calibri" panose="020F0502020204030204" pitchFamily="34" charset="0"/>
              </a:rPr>
            </a:br>
            <a:r>
              <a:rPr lang="x-none" sz="2800" b="1" kern="1200" dirty="0">
                <a:solidFill>
                  <a:schemeClr val="tx1"/>
                </a:solidFill>
                <a:effectLst/>
                <a:latin typeface="Times New Roman" panose="02020603050405020304" pitchFamily="18" charset="0"/>
                <a:ea typeface="Calibri" panose="020F0502020204030204" pitchFamily="34" charset="0"/>
              </a:rPr>
              <a:t> conform funcției de predare-învățare-evaluare</a:t>
            </a:r>
            <a:r>
              <a:rPr lang="ro-RO" sz="2000" b="1" kern="1200" dirty="0">
                <a:solidFill>
                  <a:schemeClr val="tx1"/>
                </a:solidFill>
                <a:effectLst/>
                <a:latin typeface="Times New Roman" panose="02020603050405020304" pitchFamily="18" charset="0"/>
                <a:ea typeface="Calibri" panose="020F0502020204030204" pitchFamily="34" charset="0"/>
              </a:rPr>
              <a:t/>
            </a:r>
            <a:br>
              <a:rPr lang="ro-RO" sz="2000" b="1" kern="1200" dirty="0">
                <a:solidFill>
                  <a:schemeClr val="tx1"/>
                </a:solidFill>
                <a:effectLst/>
                <a:latin typeface="Times New Roman" panose="02020603050405020304" pitchFamily="18" charset="0"/>
                <a:ea typeface="Calibri" panose="020F0502020204030204" pitchFamily="34" charset="0"/>
              </a:rPr>
            </a:br>
            <a:endParaRPr lang="ro-RO" b="1" dirty="0">
              <a:solidFill>
                <a:schemeClr val="tx1"/>
              </a:solidFill>
            </a:endParaRPr>
          </a:p>
        </p:txBody>
      </p:sp>
      <p:graphicFrame>
        <p:nvGraphicFramePr>
          <p:cNvPr id="6" name="Substituent conținut 5">
            <a:extLst>
              <a:ext uri="{FF2B5EF4-FFF2-40B4-BE49-F238E27FC236}">
                <a16:creationId xmlns="" xmlns:a16="http://schemas.microsoft.com/office/drawing/2014/main" id="{84F358C1-201E-45EB-B2CE-70CE11AA2023}"/>
              </a:ext>
            </a:extLst>
          </p:cNvPr>
          <p:cNvGraphicFramePr>
            <a:graphicFrameLocks noGrp="1"/>
          </p:cNvGraphicFramePr>
          <p:nvPr>
            <p:ph idx="1"/>
            <p:extLst>
              <p:ext uri="{D42A27DB-BD31-4B8C-83A1-F6EECF244321}">
                <p14:modId xmlns="" xmlns:p14="http://schemas.microsoft.com/office/powerpoint/2010/main" val="2443186849"/>
              </p:ext>
            </p:extLst>
          </p:nvPr>
        </p:nvGraphicFramePr>
        <p:xfrm>
          <a:off x="529135" y="1805878"/>
          <a:ext cx="11133730" cy="4416552"/>
        </p:xfrm>
        <a:graphic>
          <a:graphicData uri="http://schemas.openxmlformats.org/drawingml/2006/table">
            <a:tbl>
              <a:tblPr firstRow="1" firstCol="1" bandRow="1">
                <a:tableStyleId>{5940675A-B579-460E-94D1-54222C63F5DA}</a:tableStyleId>
              </a:tblPr>
              <a:tblGrid>
                <a:gridCol w="5230292">
                  <a:extLst>
                    <a:ext uri="{9D8B030D-6E8A-4147-A177-3AD203B41FA5}">
                      <a16:colId xmlns="" xmlns:a16="http://schemas.microsoft.com/office/drawing/2014/main" val="1201240597"/>
                    </a:ext>
                  </a:extLst>
                </a:gridCol>
                <a:gridCol w="5903438">
                  <a:extLst>
                    <a:ext uri="{9D8B030D-6E8A-4147-A177-3AD203B41FA5}">
                      <a16:colId xmlns="" xmlns:a16="http://schemas.microsoft.com/office/drawing/2014/main" val="247346928"/>
                    </a:ext>
                  </a:extLst>
                </a:gridCol>
              </a:tblGrid>
              <a:tr h="0">
                <a:tc>
                  <a:txBody>
                    <a:bodyPr/>
                    <a:lstStyle/>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dirty="0">
                          <a:effectLst/>
                          <a:latin typeface="Times New Roman" panose="02020603050405020304" pitchFamily="18" charset="0"/>
                          <a:cs typeface="Times New Roman" panose="02020603050405020304" pitchFamily="18" charset="0"/>
                        </a:rPr>
                        <a:t>PLATFORME PENTRU CREAREA ACTIVITĂȚILOR INTERACTIVE ȘI JOCURILOR</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LEARNING APPS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KAHOOT</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QUIZ WHIZZER</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WORDWALL</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PURPOSE GAMES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JEOPARDY LABS</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CLASSTIME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EDPUZZLE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WOOCLAP</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GYNSY</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89413656"/>
                  </a:ext>
                </a:extLst>
              </a:tr>
              <a:tr h="0">
                <a:tc>
                  <a:txBody>
                    <a:bodyPr/>
                    <a:lstStyle/>
                    <a:p>
                      <a:pPr algn="just">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a:effectLst/>
                          <a:latin typeface="Times New Roman" panose="02020603050405020304" pitchFamily="18" charset="0"/>
                          <a:cs typeface="Times New Roman" panose="02020603050405020304" pitchFamily="18" charset="0"/>
                        </a:rPr>
                        <a:t>AVIZIERE ȘI PANOURI INFORMATIVE DIGITALE</a:t>
                      </a:r>
                      <a:endParaRPr lang="ro-RO" sz="1800" kern="1200">
                        <a:effectLst/>
                        <a:latin typeface="Times New Roman" panose="02020603050405020304" pitchFamily="18" charset="0"/>
                        <a:cs typeface="Times New Roman" panose="02020603050405020304" pitchFamily="18" charset="0"/>
                      </a:endParaRPr>
                    </a:p>
                    <a:p>
                      <a:pPr algn="just">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PADLET</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LINO</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PINSIDE</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TRELLO</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7738595"/>
                  </a:ext>
                </a:extLst>
              </a:tr>
            </a:tbl>
          </a:graphicData>
        </a:graphic>
      </p:graphicFrame>
      <p:sp>
        <p:nvSpPr>
          <p:cNvPr id="4" name="Substituent subsol 3">
            <a:extLst>
              <a:ext uri="{FF2B5EF4-FFF2-40B4-BE49-F238E27FC236}">
                <a16:creationId xmlns="" xmlns:a16="http://schemas.microsoft.com/office/drawing/2014/main" id="{12E489A4-6403-4264-97FF-6875A9BCE0C5}"/>
              </a:ext>
            </a:extLst>
          </p:cNvPr>
          <p:cNvSpPr>
            <a:spLocks noGrp="1"/>
          </p:cNvSpPr>
          <p:nvPr>
            <p:ph type="ftr" sz="quarter" idx="11"/>
          </p:nvPr>
        </p:nvSpPr>
        <p:spPr>
          <a:xfrm>
            <a:off x="369157" y="6435515"/>
            <a:ext cx="6917210" cy="365125"/>
          </a:xfrm>
        </p:spPr>
        <p:txBody>
          <a:bodyPr/>
          <a:lstStyle/>
          <a:p>
            <a:r>
              <a:rPr lang="en-US" dirty="0" err="1"/>
              <a:t>Acest</a:t>
            </a:r>
            <a:r>
              <a:rPr lang="en-US" dirty="0"/>
              <a:t> material a </a:t>
            </a:r>
            <a:r>
              <a:rPr lang="en-US" dirty="0" err="1"/>
              <a:t>fost</a:t>
            </a:r>
            <a:r>
              <a:rPr lang="en-US" dirty="0"/>
              <a:t> </a:t>
            </a:r>
            <a:r>
              <a:rPr lang="en-US" dirty="0" err="1"/>
              <a:t>elaborat</a:t>
            </a:r>
            <a:r>
              <a:rPr lang="en-US" dirty="0"/>
              <a:t> </a:t>
            </a:r>
            <a:r>
              <a:rPr lang="en-US" dirty="0" err="1"/>
              <a:t>în</a:t>
            </a:r>
            <a:r>
              <a:rPr lang="en-US" dirty="0"/>
              <a:t> </a:t>
            </a:r>
            <a:r>
              <a:rPr lang="en-US" dirty="0" err="1"/>
              <a:t>cadrul</a:t>
            </a:r>
            <a:r>
              <a:rPr lang="en-US" dirty="0"/>
              <a:t> </a:t>
            </a:r>
            <a:r>
              <a:rPr lang="en-US" dirty="0" err="1"/>
              <a:t>Proiectului</a:t>
            </a:r>
            <a:r>
              <a:rPr lang="en-US" dirty="0"/>
              <a:t> "</a:t>
            </a:r>
            <a:r>
              <a:rPr lang="en-US" dirty="0" err="1"/>
              <a:t>Comunități</a:t>
            </a:r>
            <a:r>
              <a:rPr lang="en-US" dirty="0"/>
              <a:t> de </a:t>
            </a:r>
            <a:r>
              <a:rPr lang="en-US" dirty="0" err="1"/>
              <a:t>bune</a:t>
            </a:r>
            <a:r>
              <a:rPr lang="en-US" dirty="0"/>
              <a:t> </a:t>
            </a:r>
            <a:r>
              <a:rPr lang="en-US" dirty="0" err="1"/>
              <a:t>practici</a:t>
            </a:r>
            <a:r>
              <a:rPr lang="en-US" dirty="0"/>
              <a:t> </a:t>
            </a:r>
            <a:r>
              <a:rPr lang="en-US" dirty="0" err="1"/>
              <a:t>în</a:t>
            </a:r>
            <a:r>
              <a:rPr lang="en-US" dirty="0"/>
              <a:t> </a:t>
            </a:r>
            <a:r>
              <a:rPr lang="en-US" dirty="0" err="1"/>
              <a:t>educație</a:t>
            </a:r>
            <a:r>
              <a:rPr lang="en-US" dirty="0"/>
              <a:t> " , </a:t>
            </a:r>
            <a:r>
              <a:rPr lang="en-US" dirty="0" err="1"/>
              <a:t>ediția</a:t>
            </a:r>
            <a:r>
              <a:rPr lang="en-US" dirty="0"/>
              <a:t> 2021-2022, </a:t>
            </a:r>
            <a:r>
              <a:rPr lang="en-US" dirty="0" err="1"/>
              <a:t>organizat</a:t>
            </a:r>
            <a:r>
              <a:rPr lang="en-US" dirty="0"/>
              <a:t> de </a:t>
            </a:r>
            <a:r>
              <a:rPr lang="en-US" dirty="0" err="1"/>
              <a:t>către</a:t>
            </a:r>
            <a:r>
              <a:rPr lang="en-US" dirty="0"/>
              <a:t> </a:t>
            </a:r>
            <a:r>
              <a:rPr lang="en-US" dirty="0" err="1"/>
              <a:t>Corpul</a:t>
            </a:r>
            <a:r>
              <a:rPr lang="en-US" dirty="0"/>
              <a:t> </a:t>
            </a:r>
            <a:r>
              <a:rPr lang="en-US" dirty="0" err="1"/>
              <a:t>Păcii</a:t>
            </a:r>
            <a:r>
              <a:rPr lang="en-US" dirty="0"/>
              <a:t> Moldova cu </a:t>
            </a:r>
            <a:r>
              <a:rPr lang="en-US" dirty="0" err="1"/>
              <a:t>suportul</a:t>
            </a:r>
            <a:r>
              <a:rPr lang="en-US" dirty="0"/>
              <a:t> </a:t>
            </a:r>
            <a:r>
              <a:rPr lang="en-US" dirty="0" err="1"/>
              <a:t>financiar</a:t>
            </a:r>
            <a:r>
              <a:rPr lang="en-US" dirty="0"/>
              <a:t> USAID </a:t>
            </a:r>
          </a:p>
        </p:txBody>
      </p:sp>
      <p:sp>
        <p:nvSpPr>
          <p:cNvPr id="5" name="Substituent număr diapozitiv 4">
            <a:extLst>
              <a:ext uri="{FF2B5EF4-FFF2-40B4-BE49-F238E27FC236}">
                <a16:creationId xmlns="" xmlns:a16="http://schemas.microsoft.com/office/drawing/2014/main" id="{626C26EF-E2C7-4B68-9DBB-C0E2BCFA72F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 xmlns:p14="http://schemas.microsoft.com/office/powerpoint/2010/main" val="55713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05440FAB-198A-4E4A-AA85-FBF4B581FB86}"/>
              </a:ext>
            </a:extLst>
          </p:cNvPr>
          <p:cNvSpPr>
            <a:spLocks noGrp="1"/>
          </p:cNvSpPr>
          <p:nvPr>
            <p:ph type="title"/>
          </p:nvPr>
        </p:nvSpPr>
        <p:spPr/>
        <p:txBody>
          <a:bodyPr>
            <a:normAutofit fontScale="90000"/>
          </a:bodyPr>
          <a:lstStyle/>
          <a:p>
            <a:pPr algn="l"/>
            <a:r>
              <a:rPr lang="x-none" sz="2800" b="1" kern="1200" dirty="0">
                <a:solidFill>
                  <a:schemeClr val="tx1"/>
                </a:solidFill>
                <a:effectLst/>
                <a:latin typeface="Times New Roman" panose="02020603050405020304" pitchFamily="18" charset="0"/>
                <a:ea typeface="Calibri" panose="020F0502020204030204" pitchFamily="34" charset="0"/>
              </a:rPr>
              <a:t>Tipuri de platforme organizate</a:t>
            </a:r>
            <a:r>
              <a:rPr lang="ro-RO" sz="2800" b="1" kern="1200" dirty="0">
                <a:solidFill>
                  <a:schemeClr val="tx1"/>
                </a:solidFill>
                <a:effectLst/>
                <a:latin typeface="Times New Roman" panose="02020603050405020304" pitchFamily="18" charset="0"/>
                <a:ea typeface="Calibri" panose="020F0502020204030204" pitchFamily="34" charset="0"/>
              </a:rPr>
              <a:t/>
            </a:r>
            <a:br>
              <a:rPr lang="ro-RO" sz="2800" b="1" kern="1200" dirty="0">
                <a:solidFill>
                  <a:schemeClr val="tx1"/>
                </a:solidFill>
                <a:effectLst/>
                <a:latin typeface="Times New Roman" panose="02020603050405020304" pitchFamily="18" charset="0"/>
                <a:ea typeface="Calibri" panose="020F0502020204030204" pitchFamily="34" charset="0"/>
              </a:rPr>
            </a:br>
            <a:r>
              <a:rPr lang="x-none" sz="2800" b="1" kern="1200" dirty="0">
                <a:solidFill>
                  <a:schemeClr val="tx1"/>
                </a:solidFill>
                <a:effectLst/>
                <a:latin typeface="Times New Roman" panose="02020603050405020304" pitchFamily="18" charset="0"/>
                <a:ea typeface="Calibri" panose="020F0502020204030204" pitchFamily="34" charset="0"/>
              </a:rPr>
              <a:t> conform funcției de predare-învățare-evaluare</a:t>
            </a:r>
            <a:r>
              <a:rPr lang="ro-RO" sz="2000" b="1" kern="1200" dirty="0">
                <a:solidFill>
                  <a:schemeClr val="tx1"/>
                </a:solidFill>
                <a:effectLst/>
                <a:latin typeface="Times New Roman" panose="02020603050405020304" pitchFamily="18" charset="0"/>
                <a:ea typeface="Calibri" panose="020F0502020204030204" pitchFamily="34" charset="0"/>
              </a:rPr>
              <a:t/>
            </a:r>
            <a:br>
              <a:rPr lang="ro-RO" sz="2000" b="1" kern="1200" dirty="0">
                <a:solidFill>
                  <a:schemeClr val="tx1"/>
                </a:solidFill>
                <a:effectLst/>
                <a:latin typeface="Times New Roman" panose="02020603050405020304" pitchFamily="18" charset="0"/>
                <a:ea typeface="Calibri" panose="020F0502020204030204" pitchFamily="34" charset="0"/>
              </a:rPr>
            </a:br>
            <a:endParaRPr lang="ro-RO" b="1" dirty="0">
              <a:solidFill>
                <a:schemeClr val="tx1"/>
              </a:solidFill>
            </a:endParaRPr>
          </a:p>
        </p:txBody>
      </p:sp>
      <p:graphicFrame>
        <p:nvGraphicFramePr>
          <p:cNvPr id="6" name="Substituent conținut 5">
            <a:extLst>
              <a:ext uri="{FF2B5EF4-FFF2-40B4-BE49-F238E27FC236}">
                <a16:creationId xmlns="" xmlns:a16="http://schemas.microsoft.com/office/drawing/2014/main" id="{B623B705-C93E-46C3-8EA6-19456C7C617F}"/>
              </a:ext>
            </a:extLst>
          </p:cNvPr>
          <p:cNvGraphicFramePr>
            <a:graphicFrameLocks noGrp="1"/>
          </p:cNvGraphicFramePr>
          <p:nvPr>
            <p:ph idx="1"/>
            <p:extLst>
              <p:ext uri="{D42A27DB-BD31-4B8C-83A1-F6EECF244321}">
                <p14:modId xmlns="" xmlns:p14="http://schemas.microsoft.com/office/powerpoint/2010/main" val="636156410"/>
              </p:ext>
            </p:extLst>
          </p:nvPr>
        </p:nvGraphicFramePr>
        <p:xfrm>
          <a:off x="581192" y="2137536"/>
          <a:ext cx="11029616" cy="3154680"/>
        </p:xfrm>
        <a:graphic>
          <a:graphicData uri="http://schemas.openxmlformats.org/drawingml/2006/table">
            <a:tbl>
              <a:tblPr firstRow="1" firstCol="1" bandRow="1">
                <a:tableStyleId>{5940675A-B579-460E-94D1-54222C63F5DA}</a:tableStyleId>
              </a:tblPr>
              <a:tblGrid>
                <a:gridCol w="5181382">
                  <a:extLst>
                    <a:ext uri="{9D8B030D-6E8A-4147-A177-3AD203B41FA5}">
                      <a16:colId xmlns="" xmlns:a16="http://schemas.microsoft.com/office/drawing/2014/main" val="1830489262"/>
                    </a:ext>
                  </a:extLst>
                </a:gridCol>
                <a:gridCol w="5848234">
                  <a:extLst>
                    <a:ext uri="{9D8B030D-6E8A-4147-A177-3AD203B41FA5}">
                      <a16:colId xmlns="" xmlns:a16="http://schemas.microsoft.com/office/drawing/2014/main" val="2801235364"/>
                    </a:ext>
                  </a:extLst>
                </a:gridCol>
              </a:tblGrid>
              <a:tr h="0">
                <a:tc>
                  <a:txBody>
                    <a:bodyPr/>
                    <a:lstStyle/>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PLATFROME PENTRU DEZVOLTAREA VORBIRII</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VOCAROO</a:t>
                      </a:r>
                      <a:endParaRPr lang="ro-RO" sz="1800" kern="120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VOICE SPICE</a:t>
                      </a:r>
                      <a:endParaRPr lang="ro-RO" sz="1800" kern="1200">
                        <a:effectLst/>
                        <a:latin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800" kern="1200">
                          <a:effectLst/>
                          <a:latin typeface="Times New Roman" panose="02020603050405020304" pitchFamily="18" charset="0"/>
                          <a:cs typeface="Times New Roman" panose="02020603050405020304" pitchFamily="18" charset="0"/>
                        </a:rPr>
                        <a:t>BLABBERIZE</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94585064"/>
                  </a:ext>
                </a:extLst>
              </a:tr>
              <a:tr h="0">
                <a:tc>
                  <a:txBody>
                    <a:bodyPr/>
                    <a:lstStyle/>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 </a:t>
                      </a:r>
                      <a:endParaRPr lang="ro-RO" sz="1800" kern="1200">
                        <a:effectLst/>
                        <a:latin typeface="Times New Roman" panose="02020603050405020304" pitchFamily="18" charset="0"/>
                        <a:cs typeface="Times New Roman" panose="02020603050405020304" pitchFamily="18" charset="0"/>
                      </a:endParaRPr>
                    </a:p>
                    <a:p>
                      <a:pPr algn="ctr">
                        <a:lnSpc>
                          <a:spcPct val="115000"/>
                        </a:lnSpc>
                        <a:spcAft>
                          <a:spcPts val="600"/>
                        </a:spcAft>
                      </a:pPr>
                      <a:r>
                        <a:rPr lang="en-US" sz="1800" kern="1200">
                          <a:effectLst/>
                          <a:latin typeface="Times New Roman" panose="02020603050405020304" pitchFamily="18" charset="0"/>
                          <a:cs typeface="Times New Roman" panose="02020603050405020304" pitchFamily="18" charset="0"/>
                        </a:rPr>
                        <a:t>PLATFROME PENTRU FEEDBACK INSTANTANEU</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MENTIMETER</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POLLS EVERYWHERE</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WOOCLAP</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KAHOOT</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ANSWER GARDEN</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TRICIDER</a:t>
                      </a:r>
                      <a:endParaRPr lang="ro-RO" sz="1800" kern="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800" kern="1200" dirty="0">
                          <a:effectLst/>
                          <a:latin typeface="Times New Roman" panose="02020603050405020304" pitchFamily="18" charset="0"/>
                          <a:cs typeface="Times New Roman" panose="02020603050405020304" pitchFamily="18" charset="0"/>
                        </a:rPr>
                        <a:t>IDEABOARDZ</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68441366"/>
                  </a:ext>
                </a:extLst>
              </a:tr>
            </a:tbl>
          </a:graphicData>
        </a:graphic>
      </p:graphicFrame>
      <p:sp>
        <p:nvSpPr>
          <p:cNvPr id="4" name="Substituent subsol 3">
            <a:extLst>
              <a:ext uri="{FF2B5EF4-FFF2-40B4-BE49-F238E27FC236}">
                <a16:creationId xmlns="" xmlns:a16="http://schemas.microsoft.com/office/drawing/2014/main" id="{BCC174A1-936C-4BDB-8226-491D046A15AE}"/>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DFC89634-D170-470E-92E5-C7CE52F0370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 xmlns:p14="http://schemas.microsoft.com/office/powerpoint/2010/main" val="3031245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5A12BF4-765B-44B1-9661-3CFFA002B596}"/>
              </a:ext>
            </a:extLst>
          </p:cNvPr>
          <p:cNvSpPr>
            <a:spLocks noGrp="1"/>
          </p:cNvSpPr>
          <p:nvPr>
            <p:ph type="title"/>
          </p:nvPr>
        </p:nvSpPr>
        <p:spPr>
          <a:xfrm>
            <a:off x="832984" y="158816"/>
            <a:ext cx="11029616" cy="1013800"/>
          </a:xfrm>
        </p:spPr>
        <p:txBody>
          <a:bodyPr/>
          <a:lstStyle/>
          <a:p>
            <a:pPr algn="l"/>
            <a:r>
              <a:rPr lang="ro-RO" b="1" dirty="0">
                <a:solidFill>
                  <a:schemeClr val="tx1"/>
                </a:solidFill>
                <a:latin typeface="Times New Roman" panose="02020603050405020304" pitchFamily="18" charset="0"/>
                <a:cs typeface="Times New Roman" panose="02020603050405020304" pitchFamily="18" charset="0"/>
              </a:rPr>
              <a:t>STUDII DE CAZ </a:t>
            </a:r>
          </a:p>
        </p:txBody>
      </p:sp>
      <p:sp>
        <p:nvSpPr>
          <p:cNvPr id="4" name="Substituent subsol 3">
            <a:extLst>
              <a:ext uri="{FF2B5EF4-FFF2-40B4-BE49-F238E27FC236}">
                <a16:creationId xmlns="" xmlns:a16="http://schemas.microsoft.com/office/drawing/2014/main" id="{3C6A50F6-AD2E-483C-91EA-E11E11187B6A}"/>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EB9830AB-1ABE-4AAF-A3CC-A66EA4564C8D}"/>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CasetăText 6">
            <a:extLst>
              <a:ext uri="{FF2B5EF4-FFF2-40B4-BE49-F238E27FC236}">
                <a16:creationId xmlns="" xmlns:a16="http://schemas.microsoft.com/office/drawing/2014/main" id="{F6ABE8E9-33D7-46D6-94BE-A99DCAA0D513}"/>
              </a:ext>
            </a:extLst>
          </p:cNvPr>
          <p:cNvSpPr txBox="1"/>
          <p:nvPr/>
        </p:nvSpPr>
        <p:spPr>
          <a:xfrm>
            <a:off x="581192" y="1980582"/>
            <a:ext cx="11029616" cy="3396892"/>
          </a:xfrm>
          <a:prstGeom prst="rect">
            <a:avLst/>
          </a:prstGeom>
          <a:noFill/>
        </p:spPr>
        <p:txBody>
          <a:bodyPr wrap="square">
            <a:spAutoFit/>
          </a:bodyPr>
          <a:lstStyle/>
          <a:p>
            <a:pPr marL="457200" algn="just">
              <a:lnSpc>
                <a:spcPct val="150000"/>
              </a:lnSpc>
              <a:spcAft>
                <a:spcPts val="1000"/>
              </a:spcAft>
            </a:pPr>
            <a:r>
              <a:rPr lang="ro-RO" sz="2000" b="1" kern="1200" dirty="0">
                <a:effectLst/>
                <a:latin typeface="Times New Roman" panose="02020603050405020304" pitchFamily="18" charset="0"/>
                <a:ea typeface="Calibri" panose="020F0502020204030204" pitchFamily="34" charset="0"/>
              </a:rPr>
              <a:t>Studiul de caz nr. 1 </a:t>
            </a:r>
          </a:p>
          <a:p>
            <a:pPr marL="457200" algn="just">
              <a:lnSpc>
                <a:spcPct val="150000"/>
              </a:lnSpc>
              <a:spcAft>
                <a:spcPts val="1000"/>
              </a:spcAft>
            </a:pPr>
            <a:r>
              <a:rPr lang="ro-RO" sz="2000" kern="1200" dirty="0">
                <a:effectLst/>
                <a:latin typeface="Times New Roman" panose="02020603050405020304" pitchFamily="18" charset="0"/>
                <a:ea typeface="Calibri" panose="020F0502020204030204" pitchFamily="34" charset="0"/>
              </a:rPr>
              <a:t>Nichita este elev în clasa a IX-a. Are performanțe scăzute la învățătură, persistă lipsa motivației și dezinteres față de toate disciplinele școlare, lipsa de concentrare, este pasiv în timpul lecțiilor. Memoria este de scurtă durată, uită repede, întâmpină dificultăți în realizarea sarcinilor. </a:t>
            </a:r>
            <a:r>
              <a:rPr lang="x-none" sz="2000" kern="1200" dirty="0">
                <a:solidFill>
                  <a:srgbClr val="101010"/>
                </a:solidFill>
                <a:effectLst/>
                <a:latin typeface="Times New Roman" panose="02020603050405020304" pitchFamily="18" charset="0"/>
                <a:ea typeface="Calibri" panose="020F0502020204030204" pitchFamily="34" charset="0"/>
              </a:rPr>
              <a:t>Slabă capacitate de concentrare; incapacitate de a urmări </a:t>
            </a:r>
            <a:r>
              <a:rPr lang="x-none" sz="2000" kern="1200" dirty="0" err="1">
                <a:solidFill>
                  <a:srgbClr val="101010"/>
                </a:solidFill>
                <a:effectLst/>
                <a:latin typeface="Times New Roman" panose="02020603050405020304" pitchFamily="18" charset="0"/>
                <a:ea typeface="Calibri" panose="020F0502020204030204" pitchFamily="34" charset="0"/>
              </a:rPr>
              <a:t>indicaţiile</a:t>
            </a:r>
            <a:r>
              <a:rPr lang="x-none" sz="2000" kern="1200" dirty="0">
                <a:solidFill>
                  <a:srgbClr val="101010"/>
                </a:solidFill>
                <a:effectLst/>
                <a:latin typeface="Times New Roman" panose="02020603050405020304" pitchFamily="18" charset="0"/>
                <a:ea typeface="Calibri" panose="020F0502020204030204" pitchFamily="34" charset="0"/>
              </a:rPr>
              <a:t> orale; face constant </a:t>
            </a:r>
            <a:r>
              <a:rPr lang="x-none" sz="2000" kern="1200" dirty="0" err="1">
                <a:solidFill>
                  <a:srgbClr val="101010"/>
                </a:solidFill>
                <a:effectLst/>
                <a:latin typeface="Times New Roman" panose="02020603050405020304" pitchFamily="18" charset="0"/>
                <a:ea typeface="Calibri" panose="020F0502020204030204" pitchFamily="34" charset="0"/>
              </a:rPr>
              <a:t>greşeli</a:t>
            </a:r>
            <a:r>
              <a:rPr lang="x-none" sz="2000" kern="1200" dirty="0">
                <a:solidFill>
                  <a:srgbClr val="101010"/>
                </a:solidFill>
                <a:effectLst/>
                <a:latin typeface="Times New Roman" panose="02020603050405020304" pitchFamily="18" charset="0"/>
                <a:ea typeface="Calibri" panose="020F0502020204030204" pitchFamily="34" charset="0"/>
              </a:rPr>
              <a:t> ortografice. </a:t>
            </a:r>
            <a:r>
              <a:rPr lang="ro-RO" sz="2000" kern="1200" dirty="0">
                <a:effectLst/>
                <a:latin typeface="Times New Roman" panose="02020603050405020304" pitchFamily="18" charset="0"/>
                <a:ea typeface="Calibri" panose="020F0502020204030204" pitchFamily="34" charset="0"/>
              </a:rPr>
              <a:t>Copilul are nevoie de suport și ghidare din partea adultului pentru a-i explica sarcina într-un limbaj accesibil. </a:t>
            </a:r>
          </a:p>
        </p:txBody>
      </p:sp>
    </p:spTree>
    <p:extLst>
      <p:ext uri="{BB962C8B-B14F-4D97-AF65-F5344CB8AC3E}">
        <p14:creationId xmlns="" xmlns:p14="http://schemas.microsoft.com/office/powerpoint/2010/main" val="4162020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782B3A7-178A-4254-94BA-51E6446252E8}"/>
              </a:ext>
            </a:extLst>
          </p:cNvPr>
          <p:cNvSpPr>
            <a:spLocks noGrp="1"/>
          </p:cNvSpPr>
          <p:nvPr>
            <p:ph type="title"/>
          </p:nvPr>
        </p:nvSpPr>
        <p:spPr>
          <a:xfrm>
            <a:off x="581192" y="331095"/>
            <a:ext cx="11029616" cy="1013800"/>
          </a:xfrm>
        </p:spPr>
        <p:txBody>
          <a:bodyPr>
            <a:normAutofit fontScale="90000"/>
          </a:bodyPr>
          <a:lstStyle/>
          <a:p>
            <a:pPr algn="l"/>
            <a:r>
              <a:rPr lang="ro-RO" dirty="0">
                <a:solidFill>
                  <a:schemeClr val="tx1"/>
                </a:solidFill>
                <a:latin typeface="Times New Roman" panose="02020603050405020304" pitchFamily="18" charset="0"/>
                <a:cs typeface="Times New Roman" panose="02020603050405020304" pitchFamily="18" charset="0"/>
              </a:rPr>
              <a:t>Soluții </a:t>
            </a:r>
            <a:r>
              <a:rPr lang="ro-RO" dirty="0" smtClean="0">
                <a:solidFill>
                  <a:schemeClr val="tx1"/>
                </a:solidFill>
                <a:latin typeface="Times New Roman" panose="02020603050405020304" pitchFamily="18" charset="0"/>
                <a:cs typeface="Times New Roman" panose="02020603050405020304" pitchFamily="18" charset="0"/>
              </a:rPr>
              <a:t>digitale</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ro-RO" dirty="0" smtClean="0">
                <a:solidFill>
                  <a:schemeClr val="tx1"/>
                </a:solidFill>
                <a:latin typeface="Times New Roman" panose="02020603050405020304" pitchFamily="18" charset="0"/>
                <a:cs typeface="Times New Roman" panose="02020603050405020304" pitchFamily="18" charset="0"/>
              </a:rPr>
              <a:t> </a:t>
            </a:r>
            <a:r>
              <a:rPr lang="ro-RO" dirty="0">
                <a:solidFill>
                  <a:schemeClr val="tx1"/>
                </a:solidFill>
                <a:latin typeface="Times New Roman" panose="02020603050405020304" pitchFamily="18" charset="0"/>
                <a:cs typeface="Times New Roman" panose="02020603050405020304" pitchFamily="18" charset="0"/>
              </a:rPr>
              <a:t>(studiul de caz nr.1)</a:t>
            </a:r>
          </a:p>
        </p:txBody>
      </p:sp>
      <p:graphicFrame>
        <p:nvGraphicFramePr>
          <p:cNvPr id="6" name="Substituent conținut 5">
            <a:extLst>
              <a:ext uri="{FF2B5EF4-FFF2-40B4-BE49-F238E27FC236}">
                <a16:creationId xmlns="" xmlns:a16="http://schemas.microsoft.com/office/drawing/2014/main" id="{78E52A6F-CA25-48B7-BB73-D1ABF622250D}"/>
              </a:ext>
            </a:extLst>
          </p:cNvPr>
          <p:cNvGraphicFramePr>
            <a:graphicFrameLocks noGrp="1"/>
          </p:cNvGraphicFramePr>
          <p:nvPr>
            <p:ph idx="1"/>
            <p:extLst>
              <p:ext uri="{D42A27DB-BD31-4B8C-83A1-F6EECF244321}">
                <p14:modId xmlns="" xmlns:p14="http://schemas.microsoft.com/office/powerpoint/2010/main" val="1080125355"/>
              </p:ext>
            </p:extLst>
          </p:nvPr>
        </p:nvGraphicFramePr>
        <p:xfrm>
          <a:off x="581025" y="1855304"/>
          <a:ext cx="11029950" cy="4004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stituent subsol 3">
            <a:extLst>
              <a:ext uri="{FF2B5EF4-FFF2-40B4-BE49-F238E27FC236}">
                <a16:creationId xmlns="" xmlns:a16="http://schemas.microsoft.com/office/drawing/2014/main" id="{0EB83A7A-A508-4224-A206-B918885D0BFE}"/>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0EBFA3CF-BD21-41C8-858F-4DDD61D7307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 xmlns:p14="http://schemas.microsoft.com/office/powerpoint/2010/main" val="2884553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5A12BF4-765B-44B1-9661-3CFFA002B596}"/>
              </a:ext>
            </a:extLst>
          </p:cNvPr>
          <p:cNvSpPr>
            <a:spLocks noGrp="1"/>
          </p:cNvSpPr>
          <p:nvPr>
            <p:ph type="title"/>
          </p:nvPr>
        </p:nvSpPr>
        <p:spPr>
          <a:xfrm>
            <a:off x="832984" y="158816"/>
            <a:ext cx="11029616" cy="1013800"/>
          </a:xfrm>
        </p:spPr>
        <p:txBody>
          <a:bodyPr/>
          <a:lstStyle/>
          <a:p>
            <a:pPr algn="l"/>
            <a:r>
              <a:rPr lang="ro-RO" b="1" dirty="0">
                <a:solidFill>
                  <a:schemeClr val="tx1"/>
                </a:solidFill>
                <a:latin typeface="Times New Roman" panose="02020603050405020304" pitchFamily="18" charset="0"/>
                <a:cs typeface="Times New Roman" panose="02020603050405020304" pitchFamily="18" charset="0"/>
              </a:rPr>
              <a:t>STUDII DE CAZ </a:t>
            </a:r>
          </a:p>
        </p:txBody>
      </p:sp>
      <p:sp>
        <p:nvSpPr>
          <p:cNvPr id="4" name="Substituent subsol 3">
            <a:extLst>
              <a:ext uri="{FF2B5EF4-FFF2-40B4-BE49-F238E27FC236}">
                <a16:creationId xmlns="" xmlns:a16="http://schemas.microsoft.com/office/drawing/2014/main" id="{3C6A50F6-AD2E-483C-91EA-E11E11187B6A}"/>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EB9830AB-1ABE-4AAF-A3CC-A66EA4564C8D}"/>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7" name="CasetăText 6">
            <a:extLst>
              <a:ext uri="{FF2B5EF4-FFF2-40B4-BE49-F238E27FC236}">
                <a16:creationId xmlns="" xmlns:a16="http://schemas.microsoft.com/office/drawing/2014/main" id="{F6ABE8E9-33D7-46D6-94BE-A99DCAA0D513}"/>
              </a:ext>
            </a:extLst>
          </p:cNvPr>
          <p:cNvSpPr txBox="1"/>
          <p:nvPr/>
        </p:nvSpPr>
        <p:spPr>
          <a:xfrm>
            <a:off x="581192" y="2017166"/>
            <a:ext cx="11029616" cy="3760004"/>
          </a:xfrm>
          <a:prstGeom prst="rect">
            <a:avLst/>
          </a:prstGeom>
          <a:noFill/>
        </p:spPr>
        <p:txBody>
          <a:bodyPr wrap="square">
            <a:spAutoFit/>
          </a:bodyPr>
          <a:lstStyle/>
          <a:p>
            <a:pPr marL="457200" algn="just">
              <a:lnSpc>
                <a:spcPct val="150000"/>
              </a:lnSpc>
              <a:spcAft>
                <a:spcPts val="1000"/>
              </a:spcAft>
            </a:pPr>
            <a:r>
              <a:rPr lang="ro-RO" sz="2000" b="1" kern="1200" dirty="0">
                <a:effectLst/>
                <a:latin typeface="Times New Roman" panose="02020603050405020304" pitchFamily="18" charset="0"/>
                <a:ea typeface="Calibri" panose="020F0502020204030204" pitchFamily="34" charset="0"/>
              </a:rPr>
              <a:t>Studiul de caz nr. </a:t>
            </a:r>
            <a:r>
              <a:rPr lang="ro-RO" sz="2000" b="1" dirty="0">
                <a:latin typeface="Times New Roman" panose="02020603050405020304" pitchFamily="18" charset="0"/>
                <a:ea typeface="Calibri" panose="020F0502020204030204" pitchFamily="34" charset="0"/>
              </a:rPr>
              <a:t>2</a:t>
            </a:r>
          </a:p>
          <a:p>
            <a:pPr marL="457200" algn="just">
              <a:spcAft>
                <a:spcPts val="1000"/>
              </a:spcAft>
            </a:pPr>
            <a:r>
              <a:rPr lang="ro-RO" sz="2000" kern="1200" dirty="0">
                <a:effectLst/>
                <a:latin typeface="Times New Roman" panose="02020603050405020304" pitchFamily="18" charset="0"/>
                <a:ea typeface="Calibri" panose="020F0502020204030204" pitchFamily="34" charset="0"/>
              </a:rPr>
              <a:t>Daniela are 12 ani și învață în clasa a VI-a. Deține grad de dizabilitate, determinat de Consiliul Național pentru Determinarea Dizabilității și Capacității de Muncă, grad sever, diagnosticul medical: dizabilitate intelectuală. Fetița obosește repede, are dificultăți de citit, scris și calculat. Refuză să se implice în activitățile de învățare. Prezintă dificultăți de concentrare și stabilitate a atenției voluntare. Memoria este de scurtă durată. Vocabularul este sărac, exprimare greoaie, cu dificultate poate exprima un mesaj coerent oral, cât și scris. Are lacune mari în cunoștințe, fără inițiativă, necesită suport și ghidare din partea adultului. </a:t>
            </a:r>
            <a:r>
              <a:rPr lang="x-none" sz="2000" kern="1200" dirty="0">
                <a:effectLst/>
                <a:latin typeface="Times New Roman" panose="02020603050405020304" pitchFamily="18" charset="0"/>
                <a:ea typeface="Calibri" panose="020F0502020204030204" pitchFamily="34" charset="0"/>
              </a:rPr>
              <a:t>A</a:t>
            </a:r>
            <a:r>
              <a:rPr lang="x-none" sz="2000" kern="1200" dirty="0">
                <a:solidFill>
                  <a:srgbClr val="000000"/>
                </a:solidFill>
                <a:effectLst/>
                <a:latin typeface="Times New Roman" panose="02020603050405020304" pitchFamily="18" charset="0"/>
                <a:ea typeface="Calibri" panose="020F0502020204030204" pitchFamily="34" charset="0"/>
              </a:rPr>
              <a:t>re </a:t>
            </a:r>
            <a:r>
              <a:rPr lang="x-none" sz="2000" kern="1200" dirty="0" err="1">
                <a:solidFill>
                  <a:srgbClr val="000000"/>
                </a:solidFill>
                <a:effectLst/>
                <a:latin typeface="Times New Roman" panose="02020603050405020304" pitchFamily="18" charset="0"/>
                <a:ea typeface="Calibri" panose="020F0502020204030204" pitchFamily="34" charset="0"/>
              </a:rPr>
              <a:t>dificultăţi</a:t>
            </a:r>
            <a:r>
              <a:rPr lang="x-none" sz="2000" kern="1200" dirty="0">
                <a:solidFill>
                  <a:srgbClr val="000000"/>
                </a:solidFill>
                <a:effectLst/>
                <a:latin typeface="Times New Roman" panose="02020603050405020304" pitchFamily="18" charset="0"/>
                <a:ea typeface="Calibri" panose="020F0502020204030204" pitchFamily="34" charset="0"/>
              </a:rPr>
              <a:t> continue de comunicare </a:t>
            </a:r>
            <a:r>
              <a:rPr lang="x-none" sz="2000" kern="1200" dirty="0" err="1">
                <a:solidFill>
                  <a:srgbClr val="000000"/>
                </a:solidFill>
                <a:effectLst/>
                <a:latin typeface="Times New Roman" panose="02020603050405020304" pitchFamily="18" charset="0"/>
                <a:ea typeface="Calibri" panose="020F0502020204030204" pitchFamily="34" charset="0"/>
              </a:rPr>
              <a:t>şi</a:t>
            </a:r>
            <a:r>
              <a:rPr lang="x-none" sz="2000" kern="1200" dirty="0">
                <a:solidFill>
                  <a:srgbClr val="000000"/>
                </a:solidFill>
                <a:effectLst/>
                <a:latin typeface="Times New Roman" panose="02020603050405020304" pitchFamily="18" charset="0"/>
                <a:ea typeface="Calibri" panose="020F0502020204030204" pitchFamily="34" charset="0"/>
              </a:rPr>
              <a:t> </a:t>
            </a:r>
            <a:r>
              <a:rPr lang="x-none" sz="2000" kern="1200" dirty="0" err="1">
                <a:solidFill>
                  <a:srgbClr val="000000"/>
                </a:solidFill>
                <a:effectLst/>
                <a:latin typeface="Times New Roman" panose="02020603050405020304" pitchFamily="18" charset="0"/>
                <a:ea typeface="Calibri" panose="020F0502020204030204" pitchFamily="34" charset="0"/>
              </a:rPr>
              <a:t>interacţiune</a:t>
            </a:r>
            <a:r>
              <a:rPr lang="x-none" sz="2000" kern="1200" dirty="0">
                <a:solidFill>
                  <a:srgbClr val="000000"/>
                </a:solidFill>
                <a:effectLst/>
                <a:latin typeface="Times New Roman" panose="02020603050405020304" pitchFamily="18" charset="0"/>
                <a:ea typeface="Calibri" panose="020F0502020204030204" pitchFamily="34" charset="0"/>
              </a:rPr>
              <a:t> care o împiedică în dezvoltarea unor </a:t>
            </a:r>
            <a:r>
              <a:rPr lang="x-none" sz="2000" kern="1200" dirty="0" err="1">
                <a:solidFill>
                  <a:srgbClr val="000000"/>
                </a:solidFill>
                <a:effectLst/>
                <a:latin typeface="Times New Roman" panose="02020603050405020304" pitchFamily="18" charset="0"/>
                <a:ea typeface="Calibri" panose="020F0502020204030204" pitchFamily="34" charset="0"/>
              </a:rPr>
              <a:t>relaţii</a:t>
            </a:r>
            <a:r>
              <a:rPr lang="x-none" sz="2000" kern="1200" dirty="0">
                <a:solidFill>
                  <a:srgbClr val="000000"/>
                </a:solidFill>
                <a:effectLst/>
                <a:latin typeface="Times New Roman" panose="02020603050405020304" pitchFamily="18" charset="0"/>
                <a:ea typeface="Calibri" panose="020F0502020204030204" pitchFamily="34" charset="0"/>
              </a:rPr>
              <a:t> sociale echilibrate </a:t>
            </a:r>
            <a:r>
              <a:rPr lang="x-none" sz="2000" kern="1200" dirty="0" err="1">
                <a:solidFill>
                  <a:srgbClr val="000000"/>
                </a:solidFill>
                <a:effectLst/>
                <a:latin typeface="Times New Roman" panose="02020603050405020304" pitchFamily="18" charset="0"/>
                <a:ea typeface="Calibri" panose="020F0502020204030204" pitchFamily="34" charset="0"/>
              </a:rPr>
              <a:t>şi</a:t>
            </a:r>
            <a:r>
              <a:rPr lang="x-none" sz="2000" kern="1200" dirty="0">
                <a:solidFill>
                  <a:srgbClr val="000000"/>
                </a:solidFill>
                <a:effectLst/>
                <a:latin typeface="Times New Roman" panose="02020603050405020304" pitchFamily="18" charset="0"/>
                <a:ea typeface="Calibri" panose="020F0502020204030204" pitchFamily="34" charset="0"/>
              </a:rPr>
              <a:t> formează obstacole în procesul </a:t>
            </a:r>
            <a:r>
              <a:rPr lang="x-none" sz="2000" kern="1200" dirty="0" err="1">
                <a:solidFill>
                  <a:srgbClr val="000000"/>
                </a:solidFill>
                <a:effectLst/>
                <a:latin typeface="Times New Roman" panose="02020603050405020304" pitchFamily="18" charset="0"/>
                <a:ea typeface="Calibri" panose="020F0502020204030204" pitchFamily="34" charset="0"/>
              </a:rPr>
              <a:t>învăţării</a:t>
            </a:r>
            <a:r>
              <a:rPr lang="x-none" sz="2000" kern="1200" dirty="0">
                <a:solidFill>
                  <a:srgbClr val="000000"/>
                </a:solidFill>
                <a:effectLst/>
                <a:latin typeface="Times New Roman" panose="02020603050405020304" pitchFamily="18" charset="0"/>
                <a:ea typeface="Calibri" panose="020F0502020204030204" pitchFamily="34" charset="0"/>
              </a:rPr>
              <a:t>.</a:t>
            </a:r>
            <a:r>
              <a:rPr lang="x-none" sz="2000" kern="1200" dirty="0">
                <a:solidFill>
                  <a:srgbClr val="101010"/>
                </a:solidFill>
                <a:effectLst/>
                <a:latin typeface="Times New Roman" panose="02020603050405020304" pitchFamily="18" charset="0"/>
                <a:ea typeface="Calibri" panose="020F0502020204030204" pitchFamily="34" charset="0"/>
              </a:rPr>
              <a:t> Mod defectuos de a </a:t>
            </a:r>
            <a:r>
              <a:rPr lang="x-none" sz="2000" kern="1200" dirty="0" err="1">
                <a:solidFill>
                  <a:srgbClr val="101010"/>
                </a:solidFill>
                <a:effectLst/>
                <a:latin typeface="Times New Roman" panose="02020603050405020304" pitchFamily="18" charset="0"/>
                <a:ea typeface="Calibri" panose="020F0502020204030204" pitchFamily="34" charset="0"/>
              </a:rPr>
              <a:t>ţine</a:t>
            </a:r>
            <a:r>
              <a:rPr lang="x-none" sz="2000" kern="1200" dirty="0">
                <a:solidFill>
                  <a:srgbClr val="101010"/>
                </a:solidFill>
                <a:effectLst/>
                <a:latin typeface="Times New Roman" panose="02020603050405020304" pitchFamily="18" charset="0"/>
                <a:ea typeface="Calibri" panose="020F0502020204030204" pitchFamily="34" charset="0"/>
              </a:rPr>
              <a:t> creionul/pixul în mână; caligrafie mediocră, inversează literele sau cuvintele, orientare confuză în </a:t>
            </a:r>
            <a:r>
              <a:rPr lang="x-none" sz="2000" kern="1200" dirty="0" err="1">
                <a:solidFill>
                  <a:srgbClr val="101010"/>
                </a:solidFill>
                <a:effectLst/>
                <a:latin typeface="Times New Roman" panose="02020603050405020304" pitchFamily="18" charset="0"/>
                <a:ea typeface="Calibri" panose="020F0502020204030204" pitchFamily="34" charset="0"/>
              </a:rPr>
              <a:t>spaţiu</a:t>
            </a:r>
            <a:r>
              <a:rPr lang="x-none" sz="2000" kern="1200" dirty="0">
                <a:solidFill>
                  <a:srgbClr val="101010"/>
                </a:solidFill>
                <a:effectLst/>
                <a:latin typeface="Times New Roman" panose="02020603050405020304" pitchFamily="18" charset="0"/>
                <a:ea typeface="Calibri" panose="020F0502020204030204" pitchFamily="34" charset="0"/>
              </a:rPr>
              <a:t> </a:t>
            </a:r>
            <a:r>
              <a:rPr lang="x-none" sz="2000" kern="1200" dirty="0" err="1">
                <a:solidFill>
                  <a:srgbClr val="101010"/>
                </a:solidFill>
                <a:effectLst/>
                <a:latin typeface="Times New Roman" panose="02020603050405020304" pitchFamily="18" charset="0"/>
                <a:ea typeface="Calibri" panose="020F0502020204030204" pitchFamily="34" charset="0"/>
              </a:rPr>
              <a:t>şi</a:t>
            </a:r>
            <a:r>
              <a:rPr lang="x-none" sz="2000" kern="1200" dirty="0">
                <a:solidFill>
                  <a:srgbClr val="101010"/>
                </a:solidFill>
                <a:effectLst/>
                <a:latin typeface="Times New Roman" panose="02020603050405020304" pitchFamily="18" charset="0"/>
                <a:ea typeface="Calibri" panose="020F0502020204030204" pitchFamily="34" charset="0"/>
              </a:rPr>
              <a:t> timp.</a:t>
            </a:r>
            <a:endParaRPr lang="ro-RO" sz="2000" kern="1200" dirty="0">
              <a:effectLst/>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4047555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A2CF34D-4571-4927-B07E-EDAAC962421E}"/>
              </a:ext>
            </a:extLst>
          </p:cNvPr>
          <p:cNvSpPr>
            <a:spLocks noGrp="1"/>
          </p:cNvSpPr>
          <p:nvPr>
            <p:ph type="title"/>
          </p:nvPr>
        </p:nvSpPr>
        <p:spPr>
          <a:xfrm>
            <a:off x="581192" y="702156"/>
            <a:ext cx="11029616" cy="901357"/>
          </a:xfrm>
        </p:spPr>
        <p:txBody>
          <a:bodyPr>
            <a:normAutofit fontScale="90000"/>
          </a:bodyPr>
          <a:lstStyle/>
          <a:p>
            <a:pPr algn="l"/>
            <a:r>
              <a:rPr lang="ro-RO" dirty="0">
                <a:solidFill>
                  <a:schemeClr val="tx1"/>
                </a:solidFill>
                <a:latin typeface="Times New Roman" panose="02020603050405020304" pitchFamily="18" charset="0"/>
                <a:cs typeface="Times New Roman" panose="02020603050405020304" pitchFamily="18" charset="0"/>
              </a:rPr>
              <a:t>Obiective de învățare</a:t>
            </a:r>
            <a:br>
              <a:rPr lang="ro-RO" dirty="0">
                <a:solidFill>
                  <a:schemeClr val="tx1"/>
                </a:solidFill>
                <a:latin typeface="Times New Roman" panose="02020603050405020304" pitchFamily="18" charset="0"/>
                <a:cs typeface="Times New Roman" panose="02020603050405020304" pitchFamily="18" charset="0"/>
              </a:rPr>
            </a:br>
            <a:r>
              <a:rPr lang="ro-RO" sz="2700" dirty="0">
                <a:solidFill>
                  <a:schemeClr val="tx1"/>
                </a:solidFill>
                <a:latin typeface="Times New Roman" panose="02020603050405020304" pitchFamily="18" charset="0"/>
                <a:cs typeface="Times New Roman" panose="02020603050405020304" pitchFamily="18" charset="0"/>
              </a:rPr>
              <a:t>PARTICIPANȚII VOR FI CAPABILI:</a:t>
            </a:r>
            <a:endParaRPr lang="ro-RO"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Substituent conținut 5">
            <a:extLst>
              <a:ext uri="{FF2B5EF4-FFF2-40B4-BE49-F238E27FC236}">
                <a16:creationId xmlns="" xmlns:a16="http://schemas.microsoft.com/office/drawing/2014/main" id="{5899E45C-FEBD-40EA-BE3A-22CFAD3D9943}"/>
              </a:ext>
            </a:extLst>
          </p:cNvPr>
          <p:cNvGraphicFramePr>
            <a:graphicFrameLocks noGrp="1"/>
          </p:cNvGraphicFramePr>
          <p:nvPr>
            <p:ph idx="1"/>
            <p:extLst>
              <p:ext uri="{D42A27DB-BD31-4B8C-83A1-F6EECF244321}">
                <p14:modId xmlns="" xmlns:p14="http://schemas.microsoft.com/office/powerpoint/2010/main" val="2352691537"/>
              </p:ext>
            </p:extLst>
          </p:nvPr>
        </p:nvGraphicFramePr>
        <p:xfrm>
          <a:off x="581025" y="1815548"/>
          <a:ext cx="11029950" cy="4043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stituent subsol 3">
            <a:extLst>
              <a:ext uri="{FF2B5EF4-FFF2-40B4-BE49-F238E27FC236}">
                <a16:creationId xmlns="" xmlns:a16="http://schemas.microsoft.com/office/drawing/2014/main" id="{4D0B6F84-1A26-4C8B-9EDD-0AC0D26694A8}"/>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B598D376-D19A-40D8-AB2A-A3ECB3201E8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 xmlns:p14="http://schemas.microsoft.com/office/powerpoint/2010/main" val="4105733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782B3A7-178A-4254-94BA-51E6446252E8}"/>
              </a:ext>
            </a:extLst>
          </p:cNvPr>
          <p:cNvSpPr>
            <a:spLocks noGrp="1"/>
          </p:cNvSpPr>
          <p:nvPr>
            <p:ph type="title"/>
          </p:nvPr>
        </p:nvSpPr>
        <p:spPr>
          <a:xfrm>
            <a:off x="581192" y="331095"/>
            <a:ext cx="11029616" cy="1013800"/>
          </a:xfrm>
        </p:spPr>
        <p:txBody>
          <a:bodyPr>
            <a:normAutofit fontScale="90000"/>
          </a:bodyPr>
          <a:lstStyle/>
          <a:p>
            <a:pPr algn="l"/>
            <a:r>
              <a:rPr lang="ro-RO" b="1" dirty="0">
                <a:solidFill>
                  <a:schemeClr val="tx1"/>
                </a:solidFill>
                <a:latin typeface="Times New Roman" panose="02020603050405020304" pitchFamily="18" charset="0"/>
                <a:cs typeface="Times New Roman" panose="02020603050405020304" pitchFamily="18" charset="0"/>
              </a:rPr>
              <a:t>Soluții </a:t>
            </a:r>
            <a:r>
              <a:rPr lang="ro-RO" b="1" dirty="0" smtClean="0">
                <a:solidFill>
                  <a:schemeClr val="tx1"/>
                </a:solidFill>
                <a:latin typeface="Times New Roman" panose="02020603050405020304" pitchFamily="18" charset="0"/>
                <a:cs typeface="Times New Roman" panose="02020603050405020304" pitchFamily="18" charset="0"/>
              </a:rPr>
              <a:t>digitale</a:t>
            </a:r>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ro-RO" b="1" dirty="0" smtClean="0">
                <a:solidFill>
                  <a:schemeClr val="tx1"/>
                </a:solidFill>
                <a:latin typeface="Times New Roman" panose="02020603050405020304" pitchFamily="18" charset="0"/>
                <a:cs typeface="Times New Roman" panose="02020603050405020304" pitchFamily="18" charset="0"/>
              </a:rPr>
              <a:t>(</a:t>
            </a:r>
            <a:r>
              <a:rPr lang="ro-RO" b="1" dirty="0">
                <a:solidFill>
                  <a:schemeClr val="tx1"/>
                </a:solidFill>
                <a:latin typeface="Times New Roman" panose="02020603050405020304" pitchFamily="18" charset="0"/>
                <a:cs typeface="Times New Roman" panose="02020603050405020304" pitchFamily="18" charset="0"/>
              </a:rPr>
              <a:t>studiul de caz nr.2)</a:t>
            </a:r>
          </a:p>
        </p:txBody>
      </p:sp>
      <p:graphicFrame>
        <p:nvGraphicFramePr>
          <p:cNvPr id="6" name="Substituent conținut 5">
            <a:extLst>
              <a:ext uri="{FF2B5EF4-FFF2-40B4-BE49-F238E27FC236}">
                <a16:creationId xmlns="" xmlns:a16="http://schemas.microsoft.com/office/drawing/2014/main" id="{78E52A6F-CA25-48B7-BB73-D1ABF622250D}"/>
              </a:ext>
            </a:extLst>
          </p:cNvPr>
          <p:cNvGraphicFramePr>
            <a:graphicFrameLocks noGrp="1"/>
          </p:cNvGraphicFramePr>
          <p:nvPr>
            <p:ph idx="1"/>
            <p:extLst>
              <p:ext uri="{D42A27DB-BD31-4B8C-83A1-F6EECF244321}">
                <p14:modId xmlns="" xmlns:p14="http://schemas.microsoft.com/office/powerpoint/2010/main" val="1234785"/>
              </p:ext>
            </p:extLst>
          </p:nvPr>
        </p:nvGraphicFramePr>
        <p:xfrm>
          <a:off x="581025" y="1855304"/>
          <a:ext cx="11029950" cy="4004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stituent subsol 3">
            <a:extLst>
              <a:ext uri="{FF2B5EF4-FFF2-40B4-BE49-F238E27FC236}">
                <a16:creationId xmlns="" xmlns:a16="http://schemas.microsoft.com/office/drawing/2014/main" id="{0EB83A7A-A508-4224-A206-B918885D0BFE}"/>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0EBFA3CF-BD21-41C8-858F-4DDD61D73079}"/>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 xmlns:p14="http://schemas.microsoft.com/office/powerpoint/2010/main" val="1530885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D5A12BF4-765B-44B1-9661-3CFFA002B596}"/>
              </a:ext>
            </a:extLst>
          </p:cNvPr>
          <p:cNvSpPr>
            <a:spLocks noGrp="1"/>
          </p:cNvSpPr>
          <p:nvPr>
            <p:ph type="title"/>
          </p:nvPr>
        </p:nvSpPr>
        <p:spPr>
          <a:xfrm>
            <a:off x="832984" y="158816"/>
            <a:ext cx="11029616" cy="1013800"/>
          </a:xfrm>
        </p:spPr>
        <p:txBody>
          <a:bodyPr/>
          <a:lstStyle/>
          <a:p>
            <a:pPr algn="l"/>
            <a:r>
              <a:rPr lang="ro-RO" b="1" dirty="0">
                <a:solidFill>
                  <a:schemeClr val="tx1"/>
                </a:solidFill>
                <a:latin typeface="Times New Roman" panose="02020603050405020304" pitchFamily="18" charset="0"/>
                <a:cs typeface="Times New Roman" panose="02020603050405020304" pitchFamily="18" charset="0"/>
              </a:rPr>
              <a:t>STUDII DE CAZ </a:t>
            </a:r>
          </a:p>
        </p:txBody>
      </p:sp>
      <p:sp>
        <p:nvSpPr>
          <p:cNvPr id="4" name="Substituent subsol 3">
            <a:extLst>
              <a:ext uri="{FF2B5EF4-FFF2-40B4-BE49-F238E27FC236}">
                <a16:creationId xmlns="" xmlns:a16="http://schemas.microsoft.com/office/drawing/2014/main" id="{3C6A50F6-AD2E-483C-91EA-E11E11187B6A}"/>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EB9830AB-1ABE-4AAF-A3CC-A66EA4564C8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7" name="CasetăText 6">
            <a:extLst>
              <a:ext uri="{FF2B5EF4-FFF2-40B4-BE49-F238E27FC236}">
                <a16:creationId xmlns="" xmlns:a16="http://schemas.microsoft.com/office/drawing/2014/main" id="{F6ABE8E9-33D7-46D6-94BE-A99DCAA0D513}"/>
              </a:ext>
            </a:extLst>
          </p:cNvPr>
          <p:cNvSpPr txBox="1"/>
          <p:nvPr/>
        </p:nvSpPr>
        <p:spPr>
          <a:xfrm>
            <a:off x="581192" y="1980582"/>
            <a:ext cx="11029616" cy="3858557"/>
          </a:xfrm>
          <a:prstGeom prst="rect">
            <a:avLst/>
          </a:prstGeom>
          <a:noFill/>
        </p:spPr>
        <p:txBody>
          <a:bodyPr wrap="square">
            <a:spAutoFit/>
          </a:bodyPr>
          <a:lstStyle/>
          <a:p>
            <a:pPr marL="457200" algn="just">
              <a:lnSpc>
                <a:spcPct val="150000"/>
              </a:lnSpc>
              <a:spcAft>
                <a:spcPts val="1000"/>
              </a:spcAft>
            </a:pPr>
            <a:r>
              <a:rPr lang="ro-RO" sz="2000" b="1" kern="1200" dirty="0">
                <a:effectLst/>
                <a:latin typeface="Times New Roman" panose="02020603050405020304" pitchFamily="18" charset="0"/>
                <a:ea typeface="Calibri" panose="020F0502020204030204" pitchFamily="34" charset="0"/>
              </a:rPr>
              <a:t>Studiul de caz nr. </a:t>
            </a:r>
            <a:r>
              <a:rPr lang="ro-RO" sz="2000" b="1" dirty="0">
                <a:latin typeface="Times New Roman" panose="02020603050405020304" pitchFamily="18" charset="0"/>
                <a:ea typeface="Calibri" panose="020F0502020204030204" pitchFamily="34" charset="0"/>
              </a:rPr>
              <a:t>3</a:t>
            </a:r>
            <a:r>
              <a:rPr lang="ro-RO" sz="2000" b="1" kern="1200" dirty="0">
                <a:effectLst/>
                <a:latin typeface="Times New Roman" panose="02020603050405020304" pitchFamily="18" charset="0"/>
                <a:ea typeface="Calibri" panose="020F0502020204030204" pitchFamily="34" charset="0"/>
              </a:rPr>
              <a:t> </a:t>
            </a:r>
          </a:p>
          <a:p>
            <a:pPr marL="457200" algn="just">
              <a:lnSpc>
                <a:spcPct val="150000"/>
              </a:lnSpc>
              <a:spcAft>
                <a:spcPts val="1000"/>
              </a:spcAft>
            </a:pPr>
            <a:r>
              <a:rPr lang="ro-RO" sz="2000" kern="1200" dirty="0">
                <a:effectLst/>
                <a:latin typeface="Times New Roman" panose="02020603050405020304" pitchFamily="18" charset="0"/>
                <a:ea typeface="Calibri" panose="020F0502020204030204" pitchFamily="34" charset="0"/>
              </a:rPr>
              <a:t>Ion este elev în clasa a VIII-a. Este gălăgios, face pe șmecherul/bufonul la ore. Copilul are probleme de comportament la școală (nu-și face temele, nu este atent la ore, se poartă urât cu profesorii și colegii, provoacă conflicte la nivel de clasă). Încalcă regulile școlare, refuză să se implice în realizarea sarcinilor. Este pasiv în procesul de învățare, nu acordă întrebări de clarificare dacă nu cunoaște, prezintă un interes scăzut pentru învățare. În activitățile online refuză să conecteze camera, la observații reacționează agresiv. Vorbește neîntrebat, este încăpăținat și lipsit de sensibilitate, este leneș și necooperant.</a:t>
            </a:r>
          </a:p>
        </p:txBody>
      </p:sp>
    </p:spTree>
    <p:extLst>
      <p:ext uri="{BB962C8B-B14F-4D97-AF65-F5344CB8AC3E}">
        <p14:creationId xmlns="" xmlns:p14="http://schemas.microsoft.com/office/powerpoint/2010/main" val="1217459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782B3A7-178A-4254-94BA-51E6446252E8}"/>
              </a:ext>
            </a:extLst>
          </p:cNvPr>
          <p:cNvSpPr>
            <a:spLocks noGrp="1"/>
          </p:cNvSpPr>
          <p:nvPr>
            <p:ph type="title"/>
          </p:nvPr>
        </p:nvSpPr>
        <p:spPr>
          <a:xfrm>
            <a:off x="581192" y="331095"/>
            <a:ext cx="11029616" cy="1013800"/>
          </a:xfrm>
        </p:spPr>
        <p:txBody>
          <a:bodyPr>
            <a:normAutofit fontScale="90000"/>
          </a:bodyPr>
          <a:lstStyle/>
          <a:p>
            <a:pPr algn="l"/>
            <a:r>
              <a:rPr lang="ro-RO" b="1" dirty="0">
                <a:solidFill>
                  <a:schemeClr val="tx1"/>
                </a:solidFill>
                <a:latin typeface="Times New Roman" panose="02020603050405020304" pitchFamily="18" charset="0"/>
                <a:cs typeface="Times New Roman" panose="02020603050405020304" pitchFamily="18" charset="0"/>
              </a:rPr>
              <a:t>Soluții digitale </a:t>
            </a:r>
            <a:r>
              <a:rPr lang="en-US" b="1" dirty="0" smtClean="0">
                <a:solidFill>
                  <a:schemeClr val="tx1"/>
                </a:solidFill>
                <a:latin typeface="Times New Roman" panose="02020603050405020304" pitchFamily="18" charset="0"/>
                <a:cs typeface="Times New Roman" panose="02020603050405020304" pitchFamily="18" charset="0"/>
              </a:rPr>
              <a:t/>
            </a:r>
            <a:br>
              <a:rPr lang="en-US" b="1" dirty="0" smtClean="0">
                <a:solidFill>
                  <a:schemeClr val="tx1"/>
                </a:solidFill>
                <a:latin typeface="Times New Roman" panose="02020603050405020304" pitchFamily="18" charset="0"/>
                <a:cs typeface="Times New Roman" panose="02020603050405020304" pitchFamily="18" charset="0"/>
              </a:rPr>
            </a:br>
            <a:r>
              <a:rPr lang="ro-RO" b="1" dirty="0" smtClean="0">
                <a:solidFill>
                  <a:schemeClr val="tx1"/>
                </a:solidFill>
                <a:latin typeface="Times New Roman" panose="02020603050405020304" pitchFamily="18" charset="0"/>
                <a:cs typeface="Times New Roman" panose="02020603050405020304" pitchFamily="18" charset="0"/>
              </a:rPr>
              <a:t>(</a:t>
            </a:r>
            <a:r>
              <a:rPr lang="ro-RO" b="1" dirty="0">
                <a:solidFill>
                  <a:schemeClr val="tx1"/>
                </a:solidFill>
                <a:latin typeface="Times New Roman" panose="02020603050405020304" pitchFamily="18" charset="0"/>
                <a:cs typeface="Times New Roman" panose="02020603050405020304" pitchFamily="18" charset="0"/>
              </a:rPr>
              <a:t>studiul de caz nr.3)</a:t>
            </a:r>
          </a:p>
        </p:txBody>
      </p:sp>
      <p:graphicFrame>
        <p:nvGraphicFramePr>
          <p:cNvPr id="6" name="Substituent conținut 5">
            <a:extLst>
              <a:ext uri="{FF2B5EF4-FFF2-40B4-BE49-F238E27FC236}">
                <a16:creationId xmlns="" xmlns:a16="http://schemas.microsoft.com/office/drawing/2014/main" id="{78E52A6F-CA25-48B7-BB73-D1ABF622250D}"/>
              </a:ext>
            </a:extLst>
          </p:cNvPr>
          <p:cNvGraphicFramePr>
            <a:graphicFrameLocks noGrp="1"/>
          </p:cNvGraphicFramePr>
          <p:nvPr>
            <p:ph idx="1"/>
            <p:extLst>
              <p:ext uri="{D42A27DB-BD31-4B8C-83A1-F6EECF244321}">
                <p14:modId xmlns="" xmlns:p14="http://schemas.microsoft.com/office/powerpoint/2010/main" val="2876880963"/>
              </p:ext>
            </p:extLst>
          </p:nvPr>
        </p:nvGraphicFramePr>
        <p:xfrm>
          <a:off x="581025" y="1855304"/>
          <a:ext cx="11029950" cy="4004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stituent subsol 3">
            <a:extLst>
              <a:ext uri="{FF2B5EF4-FFF2-40B4-BE49-F238E27FC236}">
                <a16:creationId xmlns="" xmlns:a16="http://schemas.microsoft.com/office/drawing/2014/main" id="{0EB83A7A-A508-4224-A206-B918885D0BFE}"/>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0EBFA3CF-BD21-41C8-858F-4DDD61D73079}"/>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 xmlns:p14="http://schemas.microsoft.com/office/powerpoint/2010/main" val="1537668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CEB5180D-6324-412F-BB5B-2B07022B6A8C}"/>
              </a:ext>
            </a:extLst>
          </p:cNvPr>
          <p:cNvSpPr>
            <a:spLocks noGrp="1"/>
          </p:cNvSpPr>
          <p:nvPr>
            <p:ph type="title"/>
          </p:nvPr>
        </p:nvSpPr>
        <p:spPr>
          <a:xfrm>
            <a:off x="581192" y="492301"/>
            <a:ext cx="11029616" cy="1013800"/>
          </a:xfrm>
        </p:spPr>
        <p:txBody>
          <a:bodyPr/>
          <a:lstStyle/>
          <a:p>
            <a:pPr algn="l"/>
            <a:r>
              <a:rPr lang="ro-RO" altLang="ro-RO" sz="2800" b="1" dirty="0">
                <a:solidFill>
                  <a:schemeClr val="tx1"/>
                </a:solidFill>
                <a:latin typeface="Times New Roman" panose="02020603050405020304" pitchFamily="18" charset="0"/>
                <a:cs typeface="Times New Roman" panose="02020603050405020304" pitchFamily="18" charset="0"/>
              </a:rPr>
              <a:t>STRATEGII DE PREDARE PENTRU </a:t>
            </a:r>
            <a:br>
              <a:rPr lang="ro-RO" altLang="ro-RO" sz="2800" b="1" dirty="0">
                <a:solidFill>
                  <a:schemeClr val="tx1"/>
                </a:solidFill>
                <a:latin typeface="Times New Roman" panose="02020603050405020304" pitchFamily="18" charset="0"/>
                <a:cs typeface="Times New Roman" panose="02020603050405020304" pitchFamily="18" charset="0"/>
              </a:rPr>
            </a:br>
            <a:r>
              <a:rPr lang="ro-RO" altLang="ro-RO" sz="2800" b="1" dirty="0" smtClean="0">
                <a:solidFill>
                  <a:schemeClr val="tx1"/>
                </a:solidFill>
                <a:latin typeface="Times New Roman" panose="02020603050405020304" pitchFamily="18" charset="0"/>
                <a:cs typeface="Times New Roman" panose="02020603050405020304" pitchFamily="18" charset="0"/>
              </a:rPr>
              <a:t>elev</a:t>
            </a:r>
            <a:r>
              <a:rPr lang="en-US" altLang="ro-RO" sz="2800" b="1" dirty="0" smtClean="0">
                <a:solidFill>
                  <a:schemeClr val="tx1"/>
                </a:solidFill>
                <a:latin typeface="Times New Roman" panose="02020603050405020304" pitchFamily="18" charset="0"/>
                <a:cs typeface="Times New Roman" panose="02020603050405020304" pitchFamily="18" charset="0"/>
              </a:rPr>
              <a:t>ii</a:t>
            </a:r>
            <a:r>
              <a:rPr lang="ro-RO" altLang="ro-RO" sz="2800" b="1" dirty="0" smtClean="0">
                <a:solidFill>
                  <a:schemeClr val="tx1"/>
                </a:solidFill>
                <a:latin typeface="Times New Roman" panose="02020603050405020304" pitchFamily="18" charset="0"/>
                <a:cs typeface="Times New Roman" panose="02020603050405020304" pitchFamily="18" charset="0"/>
              </a:rPr>
              <a:t> </a:t>
            </a:r>
            <a:r>
              <a:rPr lang="ro-RO" altLang="ro-RO" sz="2800" b="1" dirty="0">
                <a:solidFill>
                  <a:schemeClr val="tx1"/>
                </a:solidFill>
                <a:latin typeface="Times New Roman" panose="02020603050405020304" pitchFamily="18" charset="0"/>
                <a:cs typeface="Times New Roman" panose="02020603050405020304" pitchFamily="18" charset="0"/>
              </a:rPr>
              <a:t>cu DIFICULTĂȚI DE ÎNVĂȚARE</a:t>
            </a:r>
            <a:endParaRPr lang="ro-RO" dirty="0">
              <a:solidFill>
                <a:schemeClr val="tx1"/>
              </a:solidFill>
            </a:endParaRPr>
          </a:p>
        </p:txBody>
      </p:sp>
      <p:sp>
        <p:nvSpPr>
          <p:cNvPr id="4" name="Substituent subsol 3">
            <a:extLst>
              <a:ext uri="{FF2B5EF4-FFF2-40B4-BE49-F238E27FC236}">
                <a16:creationId xmlns="" xmlns:a16="http://schemas.microsoft.com/office/drawing/2014/main" id="{E1F02F0F-5C77-4116-B730-222093D35B0D}"/>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41337F84-116D-4BED-B637-F40CB600C2ED}"/>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4098" name="Picture 2" descr="Baietel cantand | Planse de colorat amuzante | Educatie | Copilul.ro">
            <a:extLst>
              <a:ext uri="{FF2B5EF4-FFF2-40B4-BE49-F238E27FC236}">
                <a16:creationId xmlns="" xmlns:a16="http://schemas.microsoft.com/office/drawing/2014/main" id="{317D6DD3-908E-49E8-8BB1-B3A2981BEEA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38261" y="2059182"/>
            <a:ext cx="3337219" cy="333954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asetăText 7">
            <a:extLst>
              <a:ext uri="{FF2B5EF4-FFF2-40B4-BE49-F238E27FC236}">
                <a16:creationId xmlns="" xmlns:a16="http://schemas.microsoft.com/office/drawing/2014/main" id="{44D73EC3-11FB-4562-A35F-D54C95B1F820}"/>
              </a:ext>
            </a:extLst>
          </p:cNvPr>
          <p:cNvSpPr txBox="1"/>
          <p:nvPr/>
        </p:nvSpPr>
        <p:spPr>
          <a:xfrm>
            <a:off x="477078" y="2059182"/>
            <a:ext cx="4890053" cy="646331"/>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f</a:t>
            </a:r>
            <a:r>
              <a:rPr lang="ro-RO" sz="1800" kern="1200" dirty="0">
                <a:effectLst/>
                <a:latin typeface="Times New Roman" panose="02020603050405020304" pitchFamily="18" charset="0"/>
                <a:ea typeface="Calibri" panose="020F0502020204030204" pitchFamily="34" charset="0"/>
              </a:rPr>
              <a:t>ormularea instrucțiunilor clar, scurt și </a:t>
            </a:r>
          </a:p>
          <a:p>
            <a:r>
              <a:rPr lang="ro-RO" sz="1800" kern="1200" dirty="0">
                <a:effectLst/>
                <a:latin typeface="Times New Roman" panose="02020603050405020304" pitchFamily="18" charset="0"/>
                <a:ea typeface="Calibri" panose="020F0502020204030204" pitchFamily="34" charset="0"/>
              </a:rPr>
              <a:t>folosite în mod frecvent</a:t>
            </a:r>
            <a:endParaRPr lang="ro-RO" dirty="0"/>
          </a:p>
        </p:txBody>
      </p:sp>
      <p:sp>
        <p:nvSpPr>
          <p:cNvPr id="10" name="CasetăText 9">
            <a:extLst>
              <a:ext uri="{FF2B5EF4-FFF2-40B4-BE49-F238E27FC236}">
                <a16:creationId xmlns="" xmlns:a16="http://schemas.microsoft.com/office/drawing/2014/main" id="{5DEF7CBC-716E-408F-A753-28E7BF406D00}"/>
              </a:ext>
            </a:extLst>
          </p:cNvPr>
          <p:cNvSpPr txBox="1"/>
          <p:nvPr/>
        </p:nvSpPr>
        <p:spPr>
          <a:xfrm>
            <a:off x="477078" y="2935428"/>
            <a:ext cx="6096000" cy="646331"/>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o</a:t>
            </a:r>
            <a:r>
              <a:rPr lang="ro-RO" sz="1800" kern="1200" dirty="0">
                <a:effectLst/>
                <a:latin typeface="Times New Roman" panose="02020603050405020304" pitchFamily="18" charset="0"/>
                <a:ea typeface="Calibri" panose="020F0502020204030204" pitchFamily="34" charset="0"/>
              </a:rPr>
              <a:t>ferirea suportului necesar (scheme, algoritm, </a:t>
            </a:r>
          </a:p>
          <a:p>
            <a:r>
              <a:rPr lang="ro-RO" sz="1800" kern="1200" dirty="0">
                <a:effectLst/>
                <a:latin typeface="Times New Roman" panose="02020603050405020304" pitchFamily="18" charset="0"/>
                <a:ea typeface="Calibri" panose="020F0502020204030204" pitchFamily="34" charset="0"/>
              </a:rPr>
              <a:t>grafice, cuvinte-cheie, plan de idei), </a:t>
            </a:r>
            <a:endParaRPr lang="ro-RO" dirty="0"/>
          </a:p>
        </p:txBody>
      </p:sp>
      <p:sp>
        <p:nvSpPr>
          <p:cNvPr id="12" name="CasetăText 11">
            <a:extLst>
              <a:ext uri="{FF2B5EF4-FFF2-40B4-BE49-F238E27FC236}">
                <a16:creationId xmlns="" xmlns:a16="http://schemas.microsoft.com/office/drawing/2014/main" id="{61D02C29-81C5-4F69-9D42-647979838774}"/>
              </a:ext>
            </a:extLst>
          </p:cNvPr>
          <p:cNvSpPr txBox="1"/>
          <p:nvPr/>
        </p:nvSpPr>
        <p:spPr>
          <a:xfrm>
            <a:off x="210870" y="3876153"/>
            <a:ext cx="6096000" cy="646331"/>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i</a:t>
            </a:r>
            <a:r>
              <a:rPr lang="ro-RO" sz="1800" kern="1200" dirty="0">
                <a:effectLst/>
                <a:latin typeface="Times New Roman" panose="02020603050405020304" pitchFamily="18" charset="0"/>
                <a:ea typeface="Calibri" panose="020F0502020204030204" pitchFamily="34" charset="0"/>
              </a:rPr>
              <a:t>mplicarea elevului în sarcini mai scurte și oferirea recompenselor </a:t>
            </a:r>
            <a:endParaRPr lang="ro-RO" dirty="0"/>
          </a:p>
        </p:txBody>
      </p:sp>
      <p:sp>
        <p:nvSpPr>
          <p:cNvPr id="14" name="CasetăText 13">
            <a:extLst>
              <a:ext uri="{FF2B5EF4-FFF2-40B4-BE49-F238E27FC236}">
                <a16:creationId xmlns="" xmlns:a16="http://schemas.microsoft.com/office/drawing/2014/main" id="{786C4B1A-2314-41E4-81CC-19818F470628}"/>
              </a:ext>
            </a:extLst>
          </p:cNvPr>
          <p:cNvSpPr txBox="1"/>
          <p:nvPr/>
        </p:nvSpPr>
        <p:spPr>
          <a:xfrm>
            <a:off x="210870" y="4818642"/>
            <a:ext cx="6096000" cy="857671"/>
          </a:xfrm>
          <a:prstGeom prst="rect">
            <a:avLst/>
          </a:prstGeom>
          <a:noFill/>
        </p:spPr>
        <p:txBody>
          <a:bodyPr wrap="square">
            <a:spAutoFit/>
          </a:bodyPr>
          <a:lstStyle/>
          <a:p>
            <a:pPr lvl="0" algn="just">
              <a:lnSpc>
                <a:spcPct val="115000"/>
              </a:lnSpc>
              <a:spcAft>
                <a:spcPts val="1000"/>
              </a:spcAft>
            </a:pPr>
            <a:r>
              <a:rPr lang="ro-RO" dirty="0">
                <a:solidFill>
                  <a:srgbClr val="000000"/>
                </a:solidFill>
                <a:latin typeface="Times New Roman" panose="02020603050405020304" pitchFamily="18" charset="0"/>
                <a:ea typeface="Calibri" panose="020F0502020204030204" pitchFamily="34" charset="0"/>
              </a:rPr>
              <a:t>o</a:t>
            </a:r>
            <a:r>
              <a:rPr lang="ro-RO" sz="1800" kern="1200" dirty="0">
                <a:solidFill>
                  <a:srgbClr val="000000"/>
                </a:solidFill>
                <a:effectLst/>
                <a:latin typeface="Times New Roman" panose="02020603050405020304" pitchFamily="18" charset="0"/>
                <a:ea typeface="Calibri" panose="020F0502020204030204" pitchFamily="34" charset="0"/>
              </a:rPr>
              <a:t>ferirea feedback-ului constructiv, </a:t>
            </a:r>
          </a:p>
          <a:p>
            <a:pPr lvl="0" algn="just">
              <a:lnSpc>
                <a:spcPct val="115000"/>
              </a:lnSpc>
              <a:spcAft>
                <a:spcPts val="1000"/>
              </a:spcAft>
            </a:pPr>
            <a:r>
              <a:rPr lang="ro-RO" sz="1800" kern="1200" dirty="0">
                <a:solidFill>
                  <a:srgbClr val="000000"/>
                </a:solidFill>
                <a:effectLst/>
                <a:latin typeface="Times New Roman" panose="02020603050405020304" pitchFamily="18" charset="0"/>
                <a:ea typeface="Calibri" panose="020F0502020204030204" pitchFamily="34" charset="0"/>
              </a:rPr>
              <a:t>recompensând și evidențiind succesul cât de mic al elevului.</a:t>
            </a:r>
            <a:endParaRPr lang="ro-RO" sz="1800" kern="1200" dirty="0">
              <a:effectLst/>
              <a:latin typeface="Times New Roman" panose="02020603050405020304" pitchFamily="18" charset="0"/>
              <a:ea typeface="Calibri" panose="020F0502020204030204" pitchFamily="34" charset="0"/>
            </a:endParaRPr>
          </a:p>
        </p:txBody>
      </p:sp>
      <p:sp>
        <p:nvSpPr>
          <p:cNvPr id="16" name="CasetăText 15">
            <a:extLst>
              <a:ext uri="{FF2B5EF4-FFF2-40B4-BE49-F238E27FC236}">
                <a16:creationId xmlns="" xmlns:a16="http://schemas.microsoft.com/office/drawing/2014/main" id="{6D63E54E-E227-4809-83F2-A3D8FAE0BC3D}"/>
              </a:ext>
            </a:extLst>
          </p:cNvPr>
          <p:cNvSpPr txBox="1"/>
          <p:nvPr/>
        </p:nvSpPr>
        <p:spPr>
          <a:xfrm>
            <a:off x="7686260" y="2415587"/>
            <a:ext cx="3337219" cy="646331"/>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s</a:t>
            </a:r>
            <a:r>
              <a:rPr lang="ro-RO" sz="1800" kern="1200" dirty="0">
                <a:effectLst/>
                <a:latin typeface="Times New Roman" panose="02020603050405020304" pitchFamily="18" charset="0"/>
                <a:ea typeface="Calibri" panose="020F0502020204030204" pitchFamily="34" charset="0"/>
              </a:rPr>
              <a:t>implificarea/reducerea materialelor scrise</a:t>
            </a:r>
            <a:endParaRPr lang="ro-RO" dirty="0"/>
          </a:p>
        </p:txBody>
      </p:sp>
      <p:sp>
        <p:nvSpPr>
          <p:cNvPr id="18" name="CasetăText 17">
            <a:extLst>
              <a:ext uri="{FF2B5EF4-FFF2-40B4-BE49-F238E27FC236}">
                <a16:creationId xmlns="" xmlns:a16="http://schemas.microsoft.com/office/drawing/2014/main" id="{A7E004B1-EB40-49CD-B046-D17D97D41A37}"/>
              </a:ext>
            </a:extLst>
          </p:cNvPr>
          <p:cNvSpPr txBox="1"/>
          <p:nvPr/>
        </p:nvSpPr>
        <p:spPr>
          <a:xfrm>
            <a:off x="7035156" y="3357461"/>
            <a:ext cx="4427392" cy="369332"/>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o</a:t>
            </a:r>
            <a:r>
              <a:rPr lang="ro-RO" sz="1800" kern="1200" dirty="0">
                <a:effectLst/>
                <a:latin typeface="Times New Roman" panose="02020603050405020304" pitchFamily="18" charset="0"/>
                <a:ea typeface="Calibri" panose="020F0502020204030204" pitchFamily="34" charset="0"/>
              </a:rPr>
              <a:t>rganizarea clasei pe centre de învăţare</a:t>
            </a:r>
            <a:endParaRPr lang="ro-RO" dirty="0"/>
          </a:p>
        </p:txBody>
      </p:sp>
      <p:sp>
        <p:nvSpPr>
          <p:cNvPr id="20" name="CasetăText 19">
            <a:extLst>
              <a:ext uri="{FF2B5EF4-FFF2-40B4-BE49-F238E27FC236}">
                <a16:creationId xmlns="" xmlns:a16="http://schemas.microsoft.com/office/drawing/2014/main" id="{E1E45B7F-C887-43F2-B34D-71E0A70FD2BE}"/>
              </a:ext>
            </a:extLst>
          </p:cNvPr>
          <p:cNvSpPr txBox="1"/>
          <p:nvPr/>
        </p:nvSpPr>
        <p:spPr>
          <a:xfrm>
            <a:off x="6781325" y="3897502"/>
            <a:ext cx="4963262" cy="369332"/>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d</a:t>
            </a:r>
            <a:r>
              <a:rPr lang="ro-RO" sz="1800" kern="1200" dirty="0">
                <a:effectLst/>
                <a:latin typeface="Times New Roman" panose="02020603050405020304" pitchFamily="18" charset="0"/>
                <a:ea typeface="Calibri" panose="020F0502020204030204" pitchFamily="34" charset="0"/>
              </a:rPr>
              <a:t>iferențierea sarcinilor în baza performanțelor</a:t>
            </a:r>
            <a:endParaRPr lang="ro-RO" dirty="0"/>
          </a:p>
        </p:txBody>
      </p:sp>
      <p:sp>
        <p:nvSpPr>
          <p:cNvPr id="22" name="CasetăText 21">
            <a:extLst>
              <a:ext uri="{FF2B5EF4-FFF2-40B4-BE49-F238E27FC236}">
                <a16:creationId xmlns="" xmlns:a16="http://schemas.microsoft.com/office/drawing/2014/main" id="{62A21D43-B305-4C3C-B4FC-00173A860916}"/>
              </a:ext>
            </a:extLst>
          </p:cNvPr>
          <p:cNvSpPr txBox="1"/>
          <p:nvPr/>
        </p:nvSpPr>
        <p:spPr>
          <a:xfrm>
            <a:off x="6973011" y="4445715"/>
            <a:ext cx="4721243" cy="646331"/>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d</a:t>
            </a:r>
            <a:r>
              <a:rPr lang="ro-RO" sz="1800" kern="1200" dirty="0">
                <a:effectLst/>
                <a:latin typeface="Times New Roman" panose="02020603050405020304" pitchFamily="18" charset="0"/>
                <a:ea typeface="Calibri" panose="020F0502020204030204" pitchFamily="34" charset="0"/>
              </a:rPr>
              <a:t>in perspectiva obiectivelor, conținuturilor și </a:t>
            </a:r>
          </a:p>
          <a:p>
            <a:r>
              <a:rPr lang="ro-RO" sz="1800" kern="1200" dirty="0">
                <a:effectLst/>
                <a:latin typeface="Times New Roman" panose="02020603050405020304" pitchFamily="18" charset="0"/>
                <a:ea typeface="Calibri" panose="020F0502020204030204" pitchFamily="34" charset="0"/>
              </a:rPr>
              <a:t>metodelor procesului didactic</a:t>
            </a:r>
            <a:endParaRPr lang="ro-RO" dirty="0"/>
          </a:p>
        </p:txBody>
      </p:sp>
      <p:sp>
        <p:nvSpPr>
          <p:cNvPr id="24" name="CasetăText 23">
            <a:extLst>
              <a:ext uri="{FF2B5EF4-FFF2-40B4-BE49-F238E27FC236}">
                <a16:creationId xmlns="" xmlns:a16="http://schemas.microsoft.com/office/drawing/2014/main" id="{E9828F2F-9783-4635-8BCB-EB6799F963DC}"/>
              </a:ext>
            </a:extLst>
          </p:cNvPr>
          <p:cNvSpPr txBox="1"/>
          <p:nvPr/>
        </p:nvSpPr>
        <p:spPr>
          <a:xfrm>
            <a:off x="6708214" y="5267760"/>
            <a:ext cx="4776315" cy="369332"/>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d</a:t>
            </a:r>
            <a:r>
              <a:rPr lang="ro-RO" sz="1800" kern="1200" dirty="0">
                <a:effectLst/>
                <a:latin typeface="Times New Roman" panose="02020603050405020304" pitchFamily="18" charset="0"/>
                <a:ea typeface="Calibri" panose="020F0502020204030204" pitchFamily="34" charset="0"/>
              </a:rPr>
              <a:t>iversificarea formelor de învățare</a:t>
            </a:r>
            <a:endParaRPr lang="ro-RO" dirty="0"/>
          </a:p>
        </p:txBody>
      </p:sp>
      <p:sp>
        <p:nvSpPr>
          <p:cNvPr id="26" name="CasetăText 25">
            <a:extLst>
              <a:ext uri="{FF2B5EF4-FFF2-40B4-BE49-F238E27FC236}">
                <a16:creationId xmlns="" xmlns:a16="http://schemas.microsoft.com/office/drawing/2014/main" id="{7F01B997-A11D-427D-A2D3-30CD88771593}"/>
              </a:ext>
            </a:extLst>
          </p:cNvPr>
          <p:cNvSpPr txBox="1"/>
          <p:nvPr/>
        </p:nvSpPr>
        <p:spPr>
          <a:xfrm>
            <a:off x="6691436" y="6160030"/>
            <a:ext cx="5002817" cy="369332"/>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p</a:t>
            </a:r>
            <a:r>
              <a:rPr lang="ro-RO" sz="1800" kern="1200" dirty="0">
                <a:effectLst/>
                <a:latin typeface="Times New Roman" panose="02020603050405020304" pitchFamily="18" charset="0"/>
                <a:ea typeface="Calibri" panose="020F0502020204030204" pitchFamily="34" charset="0"/>
              </a:rPr>
              <a:t>romovarea interacţiunilor sociale</a:t>
            </a:r>
            <a:endParaRPr lang="ro-RO" dirty="0"/>
          </a:p>
        </p:txBody>
      </p:sp>
    </p:spTree>
    <p:extLst>
      <p:ext uri="{BB962C8B-B14F-4D97-AF65-F5344CB8AC3E}">
        <p14:creationId xmlns="" xmlns:p14="http://schemas.microsoft.com/office/powerpoint/2010/main" val="3228803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u 1">
            <a:extLst>
              <a:ext uri="{FF2B5EF4-FFF2-40B4-BE49-F238E27FC236}">
                <a16:creationId xmlns="" xmlns:a16="http://schemas.microsoft.com/office/drawing/2014/main" id="{A94A2F98-1DD3-4934-A11C-D2283D3161B0}"/>
              </a:ext>
            </a:extLst>
          </p:cNvPr>
          <p:cNvSpPr>
            <a:spLocks noGrp="1" noChangeArrowheads="1"/>
          </p:cNvSpPr>
          <p:nvPr>
            <p:ph type="title"/>
          </p:nvPr>
        </p:nvSpPr>
        <p:spPr>
          <a:xfrm>
            <a:off x="278355" y="367624"/>
            <a:ext cx="8596313" cy="830262"/>
          </a:xfrm>
        </p:spPr>
        <p:txBody>
          <a:bodyPr>
            <a:normAutofit fontScale="90000"/>
          </a:bodyPr>
          <a:lstStyle/>
          <a:p>
            <a:pPr algn="l"/>
            <a:r>
              <a:rPr lang="ro-RO" altLang="ro-RO" sz="2800" b="1" dirty="0">
                <a:solidFill>
                  <a:schemeClr val="tx1"/>
                </a:solidFill>
                <a:latin typeface="Times New Roman" panose="02020603050405020304" pitchFamily="18" charset="0"/>
                <a:cs typeface="Times New Roman" panose="02020603050405020304" pitchFamily="18" charset="0"/>
              </a:rPr>
              <a:t>STRATEGII DE PREDARE </a:t>
            </a:r>
            <a:r>
              <a:rPr lang="ro-RO" altLang="ro-RO" sz="2800" b="1" dirty="0" smtClean="0">
                <a:solidFill>
                  <a:schemeClr val="tx1"/>
                </a:solidFill>
                <a:latin typeface="Times New Roman" panose="02020603050405020304" pitchFamily="18" charset="0"/>
                <a:cs typeface="Times New Roman" panose="02020603050405020304" pitchFamily="18" charset="0"/>
              </a:rPr>
              <a:t/>
            </a:r>
            <a:br>
              <a:rPr lang="ro-RO" altLang="ro-RO" sz="2800" b="1" dirty="0" smtClean="0">
                <a:solidFill>
                  <a:schemeClr val="tx1"/>
                </a:solidFill>
                <a:latin typeface="Times New Roman" panose="02020603050405020304" pitchFamily="18" charset="0"/>
                <a:cs typeface="Times New Roman" panose="02020603050405020304" pitchFamily="18" charset="0"/>
              </a:rPr>
            </a:br>
            <a:r>
              <a:rPr lang="ro-RO" altLang="ro-RO" sz="2800" b="1" dirty="0" smtClean="0">
                <a:solidFill>
                  <a:schemeClr val="tx1"/>
                </a:solidFill>
                <a:latin typeface="Times New Roman" panose="02020603050405020304" pitchFamily="18" charset="0"/>
                <a:cs typeface="Times New Roman" panose="02020603050405020304" pitchFamily="18" charset="0"/>
              </a:rPr>
              <a:t>pentru elev</a:t>
            </a:r>
            <a:r>
              <a:rPr lang="en-US" altLang="ro-RO" sz="2800" b="1" dirty="0" smtClean="0">
                <a:solidFill>
                  <a:schemeClr val="tx1"/>
                </a:solidFill>
                <a:latin typeface="Times New Roman" panose="02020603050405020304" pitchFamily="18" charset="0"/>
                <a:cs typeface="Times New Roman" panose="02020603050405020304" pitchFamily="18" charset="0"/>
              </a:rPr>
              <a:t>ii</a:t>
            </a:r>
            <a:r>
              <a:rPr lang="ro-RO" altLang="ro-RO" sz="2800" b="1" dirty="0" smtClean="0">
                <a:solidFill>
                  <a:schemeClr val="tx1"/>
                </a:solidFill>
                <a:latin typeface="Times New Roman" panose="02020603050405020304" pitchFamily="18" charset="0"/>
                <a:cs typeface="Times New Roman" panose="02020603050405020304" pitchFamily="18" charset="0"/>
              </a:rPr>
              <a:t> </a:t>
            </a:r>
            <a:r>
              <a:rPr lang="ro-RO" altLang="ro-RO" sz="2800" b="1" dirty="0">
                <a:solidFill>
                  <a:schemeClr val="tx1"/>
                </a:solidFill>
                <a:latin typeface="Times New Roman" panose="02020603050405020304" pitchFamily="18" charset="0"/>
                <a:cs typeface="Times New Roman" panose="02020603050405020304" pitchFamily="18" charset="0"/>
              </a:rPr>
              <a:t>cu </a:t>
            </a:r>
            <a:r>
              <a:rPr lang="ro-RO" altLang="ro-RO" sz="2800" b="1" dirty="0" err="1" smtClean="0">
                <a:solidFill>
                  <a:schemeClr val="tx1"/>
                </a:solidFill>
                <a:latin typeface="Times New Roman" panose="02020603050405020304" pitchFamily="18" charset="0"/>
                <a:cs typeface="Times New Roman" panose="02020603050405020304" pitchFamily="18" charset="0"/>
              </a:rPr>
              <a:t>dizabilit</a:t>
            </a:r>
            <a:r>
              <a:rPr lang="en-US" altLang="ro-RO" sz="2800" b="1" dirty="0" smtClean="0">
                <a:solidFill>
                  <a:schemeClr val="tx1"/>
                </a:solidFill>
                <a:latin typeface="Times New Roman" panose="02020603050405020304" pitchFamily="18" charset="0"/>
                <a:cs typeface="Times New Roman" panose="02020603050405020304" pitchFamily="18" charset="0"/>
              </a:rPr>
              <a:t>ate </a:t>
            </a:r>
            <a:r>
              <a:rPr lang="ro-RO" altLang="ro-RO" sz="2800" b="1" dirty="0" smtClean="0">
                <a:solidFill>
                  <a:schemeClr val="tx1"/>
                </a:solidFill>
                <a:latin typeface="Times New Roman" panose="02020603050405020304" pitchFamily="18" charset="0"/>
                <a:cs typeface="Times New Roman" panose="02020603050405020304" pitchFamily="18" charset="0"/>
              </a:rPr>
              <a:t/>
            </a:r>
            <a:br>
              <a:rPr lang="ro-RO" altLang="ro-RO" sz="2800" b="1" dirty="0" smtClean="0">
                <a:solidFill>
                  <a:schemeClr val="tx1"/>
                </a:solidFill>
                <a:latin typeface="Times New Roman" panose="02020603050405020304" pitchFamily="18" charset="0"/>
                <a:cs typeface="Times New Roman" panose="02020603050405020304" pitchFamily="18" charset="0"/>
              </a:rPr>
            </a:br>
            <a:r>
              <a:rPr lang="ro-RO" altLang="ro-RO" sz="2800" b="1" dirty="0" smtClean="0">
                <a:solidFill>
                  <a:schemeClr val="tx1"/>
                </a:solidFill>
                <a:latin typeface="Times New Roman" panose="02020603050405020304" pitchFamily="18" charset="0"/>
                <a:cs typeface="Times New Roman" panose="02020603050405020304" pitchFamily="18" charset="0"/>
              </a:rPr>
              <a:t>intelectuală</a:t>
            </a:r>
            <a:endParaRPr lang="ro-RO" altLang="ro-RO" sz="2800" b="1" dirty="0">
              <a:solidFill>
                <a:schemeClr val="tx1"/>
              </a:solidFill>
              <a:latin typeface="Times New Roman" panose="02020603050405020304" pitchFamily="18" charset="0"/>
              <a:cs typeface="Times New Roman" panose="02020603050405020304" pitchFamily="18" charset="0"/>
            </a:endParaRPr>
          </a:p>
        </p:txBody>
      </p:sp>
      <p:pic>
        <p:nvPicPr>
          <p:cNvPr id="19459" name="Picture 2" descr="CORPUL UMAN - Joacă gratuit Jigsaw Puzzle la Puzzle Factory">
            <a:extLst>
              <a:ext uri="{FF2B5EF4-FFF2-40B4-BE49-F238E27FC236}">
                <a16:creationId xmlns="" xmlns:a16="http://schemas.microsoft.com/office/drawing/2014/main" id="{10A3C294-67E1-46B5-AC72-0E68BF0AF01B}"/>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791998" y="2058885"/>
            <a:ext cx="5400675" cy="4759325"/>
          </a:xfrm>
          <a:noFill/>
        </p:spPr>
      </p:pic>
      <p:sp>
        <p:nvSpPr>
          <p:cNvPr id="13" name="Substituent subsol 3">
            <a:extLst>
              <a:ext uri="{FF2B5EF4-FFF2-40B4-BE49-F238E27FC236}">
                <a16:creationId xmlns="" xmlns:a16="http://schemas.microsoft.com/office/drawing/2014/main" id="{BDE8CE65-A8E2-4668-B7D6-DB9C1A173CA8}"/>
              </a:ext>
            </a:extLst>
          </p:cNvPr>
          <p:cNvSpPr>
            <a:spLocks noGrp="1"/>
          </p:cNvSpPr>
          <p:nvPr>
            <p:ph type="ftr" sz="quarter" idx="11"/>
          </p:nvPr>
        </p:nvSpPr>
        <p:spPr>
          <a:xfrm>
            <a:off x="189406" y="6234113"/>
            <a:ext cx="6917210" cy="365125"/>
          </a:xfrm>
        </p:spPr>
        <p:txBody>
          <a:bodyPr/>
          <a:lstStyle/>
          <a:p>
            <a:r>
              <a:rPr lang="en-US" dirty="0" err="1"/>
              <a:t>Acest</a:t>
            </a:r>
            <a:r>
              <a:rPr lang="en-US" dirty="0"/>
              <a:t> material a </a:t>
            </a:r>
            <a:r>
              <a:rPr lang="en-US" dirty="0" err="1"/>
              <a:t>fost</a:t>
            </a:r>
            <a:r>
              <a:rPr lang="en-US" dirty="0"/>
              <a:t> </a:t>
            </a:r>
            <a:r>
              <a:rPr lang="en-US" dirty="0" err="1"/>
              <a:t>elaborat</a:t>
            </a:r>
            <a:r>
              <a:rPr lang="en-US" dirty="0"/>
              <a:t> </a:t>
            </a:r>
            <a:r>
              <a:rPr lang="en-US" dirty="0" err="1"/>
              <a:t>în</a:t>
            </a:r>
            <a:r>
              <a:rPr lang="en-US" dirty="0"/>
              <a:t> </a:t>
            </a:r>
            <a:r>
              <a:rPr lang="en-US" dirty="0" err="1"/>
              <a:t>cadrul</a:t>
            </a:r>
            <a:r>
              <a:rPr lang="en-US" dirty="0"/>
              <a:t> </a:t>
            </a:r>
            <a:r>
              <a:rPr lang="en-US" dirty="0" err="1"/>
              <a:t>Proiectului</a:t>
            </a:r>
            <a:r>
              <a:rPr lang="en-US" dirty="0"/>
              <a:t> "</a:t>
            </a:r>
            <a:r>
              <a:rPr lang="en-US" dirty="0" err="1"/>
              <a:t>Comunități</a:t>
            </a:r>
            <a:r>
              <a:rPr lang="en-US" dirty="0"/>
              <a:t> de </a:t>
            </a:r>
            <a:r>
              <a:rPr lang="en-US" dirty="0" err="1"/>
              <a:t>bune</a:t>
            </a:r>
            <a:r>
              <a:rPr lang="en-US" dirty="0"/>
              <a:t> </a:t>
            </a:r>
            <a:r>
              <a:rPr lang="en-US" dirty="0" err="1"/>
              <a:t>practici</a:t>
            </a:r>
            <a:r>
              <a:rPr lang="en-US" dirty="0"/>
              <a:t> </a:t>
            </a:r>
            <a:r>
              <a:rPr lang="en-US" dirty="0" err="1"/>
              <a:t>în</a:t>
            </a:r>
            <a:r>
              <a:rPr lang="en-US" dirty="0"/>
              <a:t> </a:t>
            </a:r>
            <a:r>
              <a:rPr lang="en-US" dirty="0" err="1"/>
              <a:t>educație</a:t>
            </a:r>
            <a:r>
              <a:rPr lang="en-US" dirty="0"/>
              <a:t> " , </a:t>
            </a:r>
            <a:r>
              <a:rPr lang="en-US" dirty="0" err="1"/>
              <a:t>ediția</a:t>
            </a:r>
            <a:r>
              <a:rPr lang="en-US" dirty="0"/>
              <a:t> 2021-2022, </a:t>
            </a:r>
            <a:r>
              <a:rPr lang="en-US" dirty="0" err="1"/>
              <a:t>organizat</a:t>
            </a:r>
            <a:r>
              <a:rPr lang="en-US" dirty="0"/>
              <a:t> de </a:t>
            </a:r>
            <a:r>
              <a:rPr lang="en-US" dirty="0" err="1"/>
              <a:t>către</a:t>
            </a:r>
            <a:r>
              <a:rPr lang="en-US" dirty="0"/>
              <a:t> </a:t>
            </a:r>
            <a:r>
              <a:rPr lang="en-US" dirty="0" err="1"/>
              <a:t>Corpul</a:t>
            </a:r>
            <a:r>
              <a:rPr lang="en-US" dirty="0"/>
              <a:t> </a:t>
            </a:r>
            <a:r>
              <a:rPr lang="en-US" dirty="0" err="1"/>
              <a:t>Păcii</a:t>
            </a:r>
            <a:r>
              <a:rPr lang="en-US" dirty="0"/>
              <a:t> Moldova cu </a:t>
            </a:r>
            <a:r>
              <a:rPr lang="en-US" dirty="0" err="1"/>
              <a:t>suportul</a:t>
            </a:r>
            <a:r>
              <a:rPr lang="en-US" dirty="0"/>
              <a:t> </a:t>
            </a:r>
            <a:r>
              <a:rPr lang="en-US" dirty="0" err="1"/>
              <a:t>financiar</a:t>
            </a:r>
            <a:r>
              <a:rPr lang="en-US" dirty="0"/>
              <a:t> USAID </a:t>
            </a:r>
          </a:p>
        </p:txBody>
      </p:sp>
      <p:sp>
        <p:nvSpPr>
          <p:cNvPr id="14" name="Substituent număr diapozitiv 4">
            <a:extLst>
              <a:ext uri="{FF2B5EF4-FFF2-40B4-BE49-F238E27FC236}">
                <a16:creationId xmlns="" xmlns:a16="http://schemas.microsoft.com/office/drawing/2014/main" id="{4AE2FA30-2FD6-4DFD-92F3-BF2D08879A3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19460" name="CasetăText 5">
            <a:extLst>
              <a:ext uri="{FF2B5EF4-FFF2-40B4-BE49-F238E27FC236}">
                <a16:creationId xmlns="" xmlns:a16="http://schemas.microsoft.com/office/drawing/2014/main" id="{E2296CC2-708C-4805-8DD3-B31F32234C8F}"/>
              </a:ext>
            </a:extLst>
          </p:cNvPr>
          <p:cNvSpPr txBox="1">
            <a:spLocks noChangeArrowheads="1"/>
          </p:cNvSpPr>
          <p:nvPr/>
        </p:nvSpPr>
        <p:spPr bwMode="auto">
          <a:xfrm>
            <a:off x="4710799" y="1870017"/>
            <a:ext cx="1428750"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5000"/>
              </a:lnSpc>
              <a:spcBef>
                <a:spcPct val="0"/>
              </a:spcBef>
              <a:spcAft>
                <a:spcPts val="1000"/>
              </a:spcAft>
              <a:buClrTx/>
              <a:buSzTx/>
              <a:buFontTx/>
              <a:buNone/>
            </a:pPr>
            <a:r>
              <a:rPr lang="ro-RO" altLang="ro-RO" dirty="0">
                <a:solidFill>
                  <a:srgbClr val="000000"/>
                </a:solidFill>
                <a:latin typeface="Times New Roman" panose="02020603050405020304" pitchFamily="18" charset="0"/>
                <a:cs typeface="Times New Roman" panose="02020603050405020304" pitchFamily="18" charset="0"/>
              </a:rPr>
              <a:t>imbolduri</a:t>
            </a:r>
            <a:endParaRPr lang="ro-RO" altLang="ro-RO" sz="1600" dirty="0">
              <a:solidFill>
                <a:schemeClr val="tx1"/>
              </a:solidFill>
              <a:latin typeface="Calibri" panose="020F0502020204030204" pitchFamily="34" charset="0"/>
              <a:cs typeface="Times New Roman" panose="02020603050405020304" pitchFamily="18" charset="0"/>
            </a:endParaRPr>
          </a:p>
        </p:txBody>
      </p:sp>
      <p:sp>
        <p:nvSpPr>
          <p:cNvPr id="19461" name="CasetăText 7">
            <a:extLst>
              <a:ext uri="{FF2B5EF4-FFF2-40B4-BE49-F238E27FC236}">
                <a16:creationId xmlns="" xmlns:a16="http://schemas.microsoft.com/office/drawing/2014/main" id="{164EA43E-9CEB-4235-87BB-DD55BE317C3B}"/>
              </a:ext>
            </a:extLst>
          </p:cNvPr>
          <p:cNvSpPr txBox="1">
            <a:spLocks noChangeArrowheads="1"/>
          </p:cNvSpPr>
          <p:nvPr/>
        </p:nvSpPr>
        <p:spPr bwMode="auto">
          <a:xfrm>
            <a:off x="870939" y="2873986"/>
            <a:ext cx="3396262"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dirty="0">
                <a:solidFill>
                  <a:srgbClr val="000000"/>
                </a:solidFill>
                <a:latin typeface="Times New Roman" panose="02020603050405020304" pitchFamily="18" charset="0"/>
                <a:cs typeface="Times New Roman" panose="02020603050405020304" pitchFamily="18" charset="0"/>
              </a:rPr>
              <a:t>răspunsuri scurte, adevărat/fals, teste cu mai multe variante de răspuns, sarcini de subliniere, bifare, încercuire etc.</a:t>
            </a:r>
            <a:endParaRPr lang="ro-RO" altLang="ro-RO" dirty="0">
              <a:solidFill>
                <a:schemeClr val="tx1"/>
              </a:solidFill>
            </a:endParaRPr>
          </a:p>
        </p:txBody>
      </p:sp>
      <p:sp>
        <p:nvSpPr>
          <p:cNvPr id="19464" name="CasetăText 13">
            <a:extLst>
              <a:ext uri="{FF2B5EF4-FFF2-40B4-BE49-F238E27FC236}">
                <a16:creationId xmlns="" xmlns:a16="http://schemas.microsoft.com/office/drawing/2014/main" id="{6723A55F-9E40-4F90-979C-4D4422091F46}"/>
              </a:ext>
            </a:extLst>
          </p:cNvPr>
          <p:cNvSpPr txBox="1">
            <a:spLocks noChangeArrowheads="1"/>
          </p:cNvSpPr>
          <p:nvPr/>
        </p:nvSpPr>
        <p:spPr bwMode="auto">
          <a:xfrm>
            <a:off x="4446115" y="4412263"/>
            <a:ext cx="1873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dirty="0">
                <a:solidFill>
                  <a:srgbClr val="000000"/>
                </a:solidFill>
                <a:latin typeface="Times New Roman" panose="02020603050405020304" pitchFamily="18" charset="0"/>
                <a:cs typeface="Times New Roman" panose="02020603050405020304" pitchFamily="18" charset="0"/>
              </a:rPr>
              <a:t>contacte sociale</a:t>
            </a:r>
            <a:endParaRPr lang="ro-RO" altLang="ro-RO" dirty="0">
              <a:solidFill>
                <a:schemeClr val="tx1"/>
              </a:solidFill>
            </a:endParaRPr>
          </a:p>
        </p:txBody>
      </p:sp>
      <p:sp>
        <p:nvSpPr>
          <p:cNvPr id="19465" name="CasetăText 15">
            <a:extLst>
              <a:ext uri="{FF2B5EF4-FFF2-40B4-BE49-F238E27FC236}">
                <a16:creationId xmlns="" xmlns:a16="http://schemas.microsoft.com/office/drawing/2014/main" id="{76FF6589-8566-4F5F-97C0-A3240BA13DCC}"/>
              </a:ext>
            </a:extLst>
          </p:cNvPr>
          <p:cNvSpPr txBox="1">
            <a:spLocks noChangeArrowheads="1"/>
          </p:cNvSpPr>
          <p:nvPr/>
        </p:nvSpPr>
        <p:spPr bwMode="auto">
          <a:xfrm>
            <a:off x="243444" y="5505279"/>
            <a:ext cx="18859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dirty="0">
                <a:solidFill>
                  <a:srgbClr val="000000"/>
                </a:solidFill>
                <a:latin typeface="Times New Roman" panose="02020603050405020304" pitchFamily="18" charset="0"/>
                <a:cs typeface="Times New Roman" panose="02020603050405020304" pitchFamily="18" charset="0"/>
              </a:rPr>
              <a:t>instrucţiuni atât oral, cât şi în scris</a:t>
            </a:r>
            <a:endParaRPr lang="ro-RO" altLang="ro-RO" dirty="0">
              <a:solidFill>
                <a:schemeClr val="tx1"/>
              </a:solidFill>
            </a:endParaRPr>
          </a:p>
        </p:txBody>
      </p:sp>
      <p:sp>
        <p:nvSpPr>
          <p:cNvPr id="19466" name="CasetăText 17">
            <a:extLst>
              <a:ext uri="{FF2B5EF4-FFF2-40B4-BE49-F238E27FC236}">
                <a16:creationId xmlns="" xmlns:a16="http://schemas.microsoft.com/office/drawing/2014/main" id="{DFD866C3-8F01-486D-983D-2F39AB14DE68}"/>
              </a:ext>
            </a:extLst>
          </p:cNvPr>
          <p:cNvSpPr txBox="1">
            <a:spLocks noChangeArrowheads="1"/>
          </p:cNvSpPr>
          <p:nvPr/>
        </p:nvSpPr>
        <p:spPr bwMode="auto">
          <a:xfrm>
            <a:off x="329212" y="4166982"/>
            <a:ext cx="22923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dirty="0">
                <a:solidFill>
                  <a:srgbClr val="000000"/>
                </a:solidFill>
                <a:latin typeface="Times New Roman" panose="02020603050405020304" pitchFamily="18" charset="0"/>
                <a:cs typeface="Times New Roman" panose="02020603050405020304" pitchFamily="18" charset="0"/>
              </a:rPr>
              <a:t>timp suplimentar pentru a răspunde la întrebări</a:t>
            </a:r>
            <a:endParaRPr lang="ro-RO" altLang="ro-RO" dirty="0">
              <a:solidFill>
                <a:schemeClr val="tx1"/>
              </a:solidFill>
            </a:endParaRPr>
          </a:p>
        </p:txBody>
      </p:sp>
      <p:sp>
        <p:nvSpPr>
          <p:cNvPr id="19467" name="CasetăText 19">
            <a:extLst>
              <a:ext uri="{FF2B5EF4-FFF2-40B4-BE49-F238E27FC236}">
                <a16:creationId xmlns="" xmlns:a16="http://schemas.microsoft.com/office/drawing/2014/main" id="{2CC1AB57-76F1-45C3-8B6F-129740E31220}"/>
              </a:ext>
            </a:extLst>
          </p:cNvPr>
          <p:cNvSpPr txBox="1">
            <a:spLocks noChangeArrowheads="1"/>
          </p:cNvSpPr>
          <p:nvPr/>
        </p:nvSpPr>
        <p:spPr bwMode="auto">
          <a:xfrm>
            <a:off x="1764871" y="4927386"/>
            <a:ext cx="26479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dirty="0">
                <a:solidFill>
                  <a:srgbClr val="000000"/>
                </a:solidFill>
                <a:latin typeface="Times New Roman" panose="02020603050405020304" pitchFamily="18" charset="0"/>
                <a:cs typeface="Times New Roman" panose="02020603050405020304" pitchFamily="18" charset="0"/>
              </a:rPr>
              <a:t>simplificarea vocabularului</a:t>
            </a:r>
            <a:endParaRPr lang="ro-RO" altLang="ro-RO" dirty="0">
              <a:solidFill>
                <a:schemeClr val="tx1"/>
              </a:solidFill>
            </a:endParaRPr>
          </a:p>
        </p:txBody>
      </p:sp>
      <p:sp>
        <p:nvSpPr>
          <p:cNvPr id="19468" name="CasetăText 21">
            <a:extLst>
              <a:ext uri="{FF2B5EF4-FFF2-40B4-BE49-F238E27FC236}">
                <a16:creationId xmlns="" xmlns:a16="http://schemas.microsoft.com/office/drawing/2014/main" id="{356283A5-97E4-48CF-BF53-17BA23F12F4D}"/>
              </a:ext>
            </a:extLst>
          </p:cNvPr>
          <p:cNvSpPr txBox="1">
            <a:spLocks noChangeArrowheads="1"/>
          </p:cNvSpPr>
          <p:nvPr/>
        </p:nvSpPr>
        <p:spPr bwMode="auto">
          <a:xfrm>
            <a:off x="444291" y="1890098"/>
            <a:ext cx="25336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dirty="0">
                <a:solidFill>
                  <a:schemeClr val="tx1"/>
                </a:solidFill>
                <a:latin typeface="Times New Roman" panose="02020603050405020304" pitchFamily="18" charset="0"/>
                <a:cs typeface="Times New Roman" panose="02020603050405020304" pitchFamily="18" charset="0"/>
              </a:rPr>
              <a:t>nevoia de repetare și exersare continuă a celor învățate</a:t>
            </a:r>
            <a:endParaRPr lang="ro-RO" altLang="ro-RO" dirty="0">
              <a:solidFill>
                <a:schemeClr val="tx1"/>
              </a:solidFill>
            </a:endParaRPr>
          </a:p>
        </p:txBody>
      </p:sp>
      <p:sp>
        <p:nvSpPr>
          <p:cNvPr id="16" name="CasetăText 15">
            <a:extLst>
              <a:ext uri="{FF2B5EF4-FFF2-40B4-BE49-F238E27FC236}">
                <a16:creationId xmlns="" xmlns:a16="http://schemas.microsoft.com/office/drawing/2014/main" id="{055E3D16-6DF8-4AC1-861B-C56BD8B90FE1}"/>
              </a:ext>
            </a:extLst>
          </p:cNvPr>
          <p:cNvSpPr txBox="1"/>
          <p:nvPr/>
        </p:nvSpPr>
        <p:spPr>
          <a:xfrm>
            <a:off x="6771861" y="1888629"/>
            <a:ext cx="3940261" cy="923330"/>
          </a:xfrm>
          <a:prstGeom prst="rect">
            <a:avLst/>
          </a:prstGeom>
          <a:noFill/>
        </p:spPr>
        <p:txBody>
          <a:bodyPr wrap="square">
            <a:spAutoFit/>
          </a:bodyPr>
          <a:lstStyle/>
          <a:p>
            <a:r>
              <a:rPr lang="x-none" sz="1800" kern="1200" dirty="0">
                <a:solidFill>
                  <a:srgbClr val="000000"/>
                </a:solidFill>
                <a:effectLst/>
                <a:latin typeface="Times New Roman" panose="02020603050405020304" pitchFamily="18" charset="0"/>
                <a:ea typeface="Calibri" panose="020F0502020204030204" pitchFamily="34" charset="0"/>
              </a:rPr>
              <a:t>reducerea numărului de obiecte din anturaj care ar putea sustrage </a:t>
            </a:r>
            <a:r>
              <a:rPr lang="x-none" sz="1800" kern="1200" dirty="0" err="1">
                <a:solidFill>
                  <a:srgbClr val="000000"/>
                </a:solidFill>
                <a:effectLst/>
                <a:latin typeface="Times New Roman" panose="02020603050405020304" pitchFamily="18" charset="0"/>
                <a:ea typeface="Calibri" panose="020F0502020204030204" pitchFamily="34" charset="0"/>
              </a:rPr>
              <a:t>atenţia</a:t>
            </a:r>
            <a:r>
              <a:rPr lang="x-none" sz="1800" kern="1200" dirty="0">
                <a:solidFill>
                  <a:srgbClr val="000000"/>
                </a:solidFill>
                <a:effectLst/>
                <a:latin typeface="Times New Roman" panose="02020603050405020304" pitchFamily="18" charset="0"/>
                <a:ea typeface="Calibri" panose="020F0502020204030204" pitchFamily="34" charset="0"/>
              </a:rPr>
              <a:t> în procesul de </a:t>
            </a:r>
            <a:r>
              <a:rPr lang="x-none" sz="1800" kern="1200" dirty="0" err="1">
                <a:solidFill>
                  <a:srgbClr val="000000"/>
                </a:solidFill>
                <a:effectLst/>
                <a:latin typeface="Times New Roman" panose="02020603050405020304" pitchFamily="18" charset="0"/>
                <a:ea typeface="Calibri" panose="020F0502020204030204" pitchFamily="34" charset="0"/>
              </a:rPr>
              <a:t>învăţare</a:t>
            </a:r>
            <a:endParaRPr lang="ro-RO" dirty="0"/>
          </a:p>
        </p:txBody>
      </p:sp>
      <p:sp>
        <p:nvSpPr>
          <p:cNvPr id="18" name="CasetăText 17">
            <a:extLst>
              <a:ext uri="{FF2B5EF4-FFF2-40B4-BE49-F238E27FC236}">
                <a16:creationId xmlns="" xmlns:a16="http://schemas.microsoft.com/office/drawing/2014/main" id="{4209BBE2-8976-4393-8545-EE9D99836D4C}"/>
              </a:ext>
            </a:extLst>
          </p:cNvPr>
          <p:cNvSpPr txBox="1"/>
          <p:nvPr/>
        </p:nvSpPr>
        <p:spPr>
          <a:xfrm>
            <a:off x="9132886" y="2843987"/>
            <a:ext cx="2372139" cy="646331"/>
          </a:xfrm>
          <a:prstGeom prst="rect">
            <a:avLst/>
          </a:prstGeom>
          <a:noFill/>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s</a:t>
            </a:r>
            <a:r>
              <a:rPr lang="x-none" sz="1800" kern="1200">
                <a:solidFill>
                  <a:srgbClr val="000000"/>
                </a:solidFill>
                <a:effectLst/>
                <a:latin typeface="Times New Roman" panose="02020603050405020304" pitchFamily="18" charset="0"/>
                <a:ea typeface="Calibri" panose="020F0502020204030204" pitchFamily="34" charset="0"/>
              </a:rPr>
              <a:t>tabilirea </a:t>
            </a:r>
            <a:r>
              <a:rPr lang="x-none" sz="1800" kern="1200" dirty="0">
                <a:solidFill>
                  <a:srgbClr val="000000"/>
                </a:solidFill>
                <a:effectLst/>
                <a:latin typeface="Times New Roman" panose="02020603050405020304" pitchFamily="18" charset="0"/>
                <a:ea typeface="Calibri" panose="020F0502020204030204" pitchFamily="34" charset="0"/>
              </a:rPr>
              <a:t>contactului vizual cu elevul </a:t>
            </a:r>
            <a:endParaRPr lang="ro-RO" dirty="0"/>
          </a:p>
        </p:txBody>
      </p:sp>
      <p:sp>
        <p:nvSpPr>
          <p:cNvPr id="20" name="CasetăText 19">
            <a:extLst>
              <a:ext uri="{FF2B5EF4-FFF2-40B4-BE49-F238E27FC236}">
                <a16:creationId xmlns="" xmlns:a16="http://schemas.microsoft.com/office/drawing/2014/main" id="{9EC9AB7F-44FF-4B40-B1D8-7CC68E71EB8F}"/>
              </a:ext>
            </a:extLst>
          </p:cNvPr>
          <p:cNvSpPr txBox="1"/>
          <p:nvPr/>
        </p:nvSpPr>
        <p:spPr>
          <a:xfrm>
            <a:off x="6771861" y="4138018"/>
            <a:ext cx="4733164" cy="646331"/>
          </a:xfrm>
          <a:prstGeom prst="rect">
            <a:avLst/>
          </a:prstGeom>
          <a:noFill/>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s</a:t>
            </a:r>
            <a:r>
              <a:rPr lang="x-none" sz="1800" kern="1200">
                <a:solidFill>
                  <a:srgbClr val="000000"/>
                </a:solidFill>
                <a:effectLst/>
                <a:latin typeface="Times New Roman" panose="02020603050405020304" pitchFamily="18" charset="0"/>
                <a:ea typeface="Calibri" panose="020F0502020204030204" pitchFamily="34" charset="0"/>
              </a:rPr>
              <a:t>tructurarea </a:t>
            </a:r>
            <a:r>
              <a:rPr lang="x-none" sz="1800" kern="1200" dirty="0">
                <a:solidFill>
                  <a:srgbClr val="000000"/>
                </a:solidFill>
                <a:effectLst/>
                <a:latin typeface="Times New Roman" panose="02020603050405020304" pitchFamily="18" charset="0"/>
                <a:ea typeface="Calibri" panose="020F0502020204030204" pitchFamily="34" charset="0"/>
              </a:rPr>
              <a:t>sarcinii și activității de învățare în </a:t>
            </a:r>
            <a:r>
              <a:rPr lang="x-none" sz="1800" kern="1200">
                <a:solidFill>
                  <a:srgbClr val="000000"/>
                </a:solidFill>
                <a:effectLst/>
                <a:latin typeface="Times New Roman" panose="02020603050405020304" pitchFamily="18" charset="0"/>
                <a:ea typeface="Calibri" panose="020F0502020204030204" pitchFamily="34" charset="0"/>
              </a:rPr>
              <a:t>pași mici</a:t>
            </a:r>
            <a:r>
              <a:rPr lang="ro-RO" sz="1800" kern="1200" dirty="0">
                <a:solidFill>
                  <a:srgbClr val="000000"/>
                </a:solidFill>
                <a:effectLst/>
                <a:latin typeface="Times New Roman" panose="02020603050405020304" pitchFamily="18" charset="0"/>
                <a:ea typeface="Calibri" panose="020F0502020204030204" pitchFamily="34" charset="0"/>
              </a:rPr>
              <a:t>, </a:t>
            </a:r>
            <a:r>
              <a:rPr lang="ro-RO" altLang="ro-RO" dirty="0">
                <a:solidFill>
                  <a:srgbClr val="000000"/>
                </a:solidFill>
                <a:latin typeface="Times New Roman" panose="02020603050405020304" pitchFamily="18" charset="0"/>
                <a:cs typeface="Times New Roman" panose="02020603050405020304" pitchFamily="18" charset="0"/>
              </a:rPr>
              <a:t>oferirea unei indicaţii clare</a:t>
            </a:r>
            <a:endParaRPr lang="ro-RO" dirty="0"/>
          </a:p>
        </p:txBody>
      </p:sp>
      <p:sp>
        <p:nvSpPr>
          <p:cNvPr id="22" name="CasetăText 21">
            <a:extLst>
              <a:ext uri="{FF2B5EF4-FFF2-40B4-BE49-F238E27FC236}">
                <a16:creationId xmlns="" xmlns:a16="http://schemas.microsoft.com/office/drawing/2014/main" id="{E0862174-0741-4C12-A8F7-73FFD9927203}"/>
              </a:ext>
            </a:extLst>
          </p:cNvPr>
          <p:cNvSpPr txBox="1"/>
          <p:nvPr/>
        </p:nvSpPr>
        <p:spPr>
          <a:xfrm>
            <a:off x="6390779" y="4954643"/>
            <a:ext cx="5342330" cy="646331"/>
          </a:xfrm>
          <a:prstGeom prst="rect">
            <a:avLst/>
          </a:prstGeom>
          <a:noFill/>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f</a:t>
            </a:r>
            <a:r>
              <a:rPr lang="x-none" sz="1800" kern="1200">
                <a:solidFill>
                  <a:srgbClr val="000000"/>
                </a:solidFill>
                <a:effectLst/>
                <a:latin typeface="Times New Roman" panose="02020603050405020304" pitchFamily="18" charset="0"/>
                <a:ea typeface="Calibri" panose="020F0502020204030204" pitchFamily="34" charset="0"/>
              </a:rPr>
              <a:t>olosirea </a:t>
            </a:r>
            <a:r>
              <a:rPr lang="x-none" sz="1800" kern="1200" dirty="0">
                <a:solidFill>
                  <a:srgbClr val="000000"/>
                </a:solidFill>
                <a:effectLst/>
                <a:latin typeface="Times New Roman" panose="02020603050405020304" pitchFamily="18" charset="0"/>
                <a:ea typeface="Calibri" panose="020F0502020204030204" pitchFamily="34" charset="0"/>
              </a:rPr>
              <a:t>orarului </a:t>
            </a:r>
            <a:r>
              <a:rPr lang="x-none" sz="1800" kern="1200">
                <a:solidFill>
                  <a:srgbClr val="000000"/>
                </a:solidFill>
                <a:effectLst/>
                <a:latin typeface="Times New Roman" panose="02020603050405020304" pitchFamily="18" charset="0"/>
                <a:ea typeface="Calibri" panose="020F0502020204030204" pitchFamily="34" charset="0"/>
              </a:rPr>
              <a:t>vizual,</a:t>
            </a:r>
            <a:r>
              <a:rPr lang="ro-RO" sz="1800" kern="1200" dirty="0">
                <a:solidFill>
                  <a:srgbClr val="000000"/>
                </a:solidFill>
                <a:effectLst/>
                <a:latin typeface="Times New Roman" panose="02020603050405020304" pitchFamily="18" charset="0"/>
                <a:ea typeface="Calibri" panose="020F0502020204030204" pitchFamily="34" charset="0"/>
              </a:rPr>
              <a:t> indiciile vizuale, imagini,</a:t>
            </a:r>
            <a:r>
              <a:rPr lang="x-none" sz="1800" kern="1200">
                <a:solidFill>
                  <a:srgbClr val="000000"/>
                </a:solidFill>
                <a:effectLst/>
                <a:latin typeface="Times New Roman" panose="02020603050405020304" pitchFamily="18" charset="0"/>
                <a:ea typeface="Calibri" panose="020F0502020204030204" pitchFamily="34" charset="0"/>
              </a:rPr>
              <a:t> </a:t>
            </a:r>
            <a:endParaRPr lang="x-none" sz="1800" kern="1200" dirty="0">
              <a:solidFill>
                <a:srgbClr val="000000"/>
              </a:solidFill>
              <a:effectLst/>
              <a:latin typeface="Times New Roman" panose="02020603050405020304" pitchFamily="18" charset="0"/>
              <a:ea typeface="Calibri" panose="020F0502020204030204" pitchFamily="34" charset="0"/>
            </a:endParaRPr>
          </a:p>
          <a:p>
            <a:r>
              <a:rPr lang="x-none" sz="1800" kern="1200">
                <a:solidFill>
                  <a:srgbClr val="000000"/>
                </a:solidFill>
                <a:effectLst/>
                <a:latin typeface="Times New Roman" panose="02020603050405020304" pitchFamily="18" charset="0"/>
                <a:ea typeface="Calibri" panose="020F0502020204030204" pitchFamily="34" charset="0"/>
              </a:rPr>
              <a:t>pictograme, </a:t>
            </a:r>
            <a:r>
              <a:rPr lang="x-none" sz="1800" kern="1200" dirty="0">
                <a:solidFill>
                  <a:srgbClr val="000000"/>
                </a:solidFill>
                <a:effectLst/>
                <a:latin typeface="Times New Roman" panose="02020603050405020304" pitchFamily="18" charset="0"/>
                <a:ea typeface="Calibri" panose="020F0502020204030204" pitchFamily="34" charset="0"/>
              </a:rPr>
              <a:t>demonstrațiile</a:t>
            </a:r>
            <a:endParaRPr lang="ro-RO" dirty="0"/>
          </a:p>
        </p:txBody>
      </p:sp>
      <p:sp>
        <p:nvSpPr>
          <p:cNvPr id="24" name="CasetăText 23">
            <a:extLst>
              <a:ext uri="{FF2B5EF4-FFF2-40B4-BE49-F238E27FC236}">
                <a16:creationId xmlns="" xmlns:a16="http://schemas.microsoft.com/office/drawing/2014/main" id="{16C9F0DE-CDA0-4826-A347-85ED41098174}"/>
              </a:ext>
            </a:extLst>
          </p:cNvPr>
          <p:cNvSpPr txBox="1"/>
          <p:nvPr/>
        </p:nvSpPr>
        <p:spPr>
          <a:xfrm>
            <a:off x="7419067" y="5886426"/>
            <a:ext cx="4251707" cy="646331"/>
          </a:xfrm>
          <a:prstGeom prst="rect">
            <a:avLst/>
          </a:prstGeom>
          <a:noFill/>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f</a:t>
            </a:r>
            <a:r>
              <a:rPr lang="x-none" sz="1800" kern="1200">
                <a:solidFill>
                  <a:srgbClr val="000000"/>
                </a:solidFill>
                <a:effectLst/>
                <a:latin typeface="Times New Roman" panose="02020603050405020304" pitchFamily="18" charset="0"/>
                <a:ea typeface="Calibri" panose="020F0502020204030204" pitchFamily="34" charset="0"/>
              </a:rPr>
              <a:t>olosirea </a:t>
            </a:r>
            <a:r>
              <a:rPr lang="x-none" sz="1800" kern="1200" dirty="0">
                <a:solidFill>
                  <a:srgbClr val="000000"/>
                </a:solidFill>
                <a:effectLst/>
                <a:latin typeface="Times New Roman" panose="02020603050405020304" pitchFamily="18" charset="0"/>
                <a:ea typeface="Calibri" panose="020F0502020204030204" pitchFamily="34" charset="0"/>
              </a:rPr>
              <a:t>suporturilor concrete (obiecte, imagini)</a:t>
            </a:r>
            <a:endParaRPr lang="ro-R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E1230DEC-246D-4966-9883-4CCF4AC985F5}"/>
              </a:ext>
            </a:extLst>
          </p:cNvPr>
          <p:cNvSpPr>
            <a:spLocks noGrp="1"/>
          </p:cNvSpPr>
          <p:nvPr>
            <p:ph type="title"/>
          </p:nvPr>
        </p:nvSpPr>
        <p:spPr>
          <a:xfrm>
            <a:off x="0" y="578507"/>
            <a:ext cx="10994760" cy="814427"/>
          </a:xfrm>
        </p:spPr>
        <p:txBody>
          <a:bodyPr>
            <a:normAutofit fontScale="90000"/>
          </a:bodyPr>
          <a:lstStyle/>
          <a:p>
            <a:pPr algn="l"/>
            <a:r>
              <a:rPr lang="ro-RO" altLang="ro-RO" sz="2800" b="1" dirty="0">
                <a:solidFill>
                  <a:schemeClr val="tx1"/>
                </a:solidFill>
                <a:latin typeface="Times New Roman" panose="02020603050405020304" pitchFamily="18" charset="0"/>
                <a:cs typeface="Times New Roman" panose="02020603050405020304" pitchFamily="18" charset="0"/>
              </a:rPr>
              <a:t>STRATEGII DE PREDARE PENTRU </a:t>
            </a:r>
            <a:r>
              <a:rPr lang="ro-RO" altLang="ro-RO" sz="2800" b="1" dirty="0" smtClean="0">
                <a:solidFill>
                  <a:schemeClr val="tx1"/>
                </a:solidFill>
                <a:latin typeface="Times New Roman" panose="02020603050405020304" pitchFamily="18" charset="0"/>
                <a:cs typeface="Times New Roman" panose="02020603050405020304" pitchFamily="18" charset="0"/>
              </a:rPr>
              <a:t>elevii</a:t>
            </a:r>
            <a:r>
              <a:rPr lang="ro-RO" altLang="ro-RO" sz="2800" b="1" dirty="0">
                <a:solidFill>
                  <a:schemeClr val="tx1"/>
                </a:solidFill>
                <a:latin typeface="Times New Roman" panose="02020603050405020304" pitchFamily="18" charset="0"/>
                <a:cs typeface="Times New Roman" panose="02020603050405020304" pitchFamily="18" charset="0"/>
              </a:rPr>
              <a:t/>
            </a:r>
            <a:br>
              <a:rPr lang="ro-RO" altLang="ro-RO" sz="2800" b="1" dirty="0">
                <a:solidFill>
                  <a:schemeClr val="tx1"/>
                </a:solidFill>
                <a:latin typeface="Times New Roman" panose="02020603050405020304" pitchFamily="18" charset="0"/>
                <a:cs typeface="Times New Roman" panose="02020603050405020304" pitchFamily="18" charset="0"/>
              </a:rPr>
            </a:br>
            <a:r>
              <a:rPr lang="ro-RO" altLang="ro-RO" sz="2800" b="1" dirty="0">
                <a:solidFill>
                  <a:schemeClr val="tx1"/>
                </a:solidFill>
                <a:latin typeface="Times New Roman" panose="02020603050405020304" pitchFamily="18" charset="0"/>
                <a:cs typeface="Times New Roman" panose="02020603050405020304" pitchFamily="18" charset="0"/>
              </a:rPr>
              <a:t>cu TULBURĂRI DE COMPORTAMENT</a:t>
            </a:r>
            <a:endParaRPr lang="ro-RO" dirty="0">
              <a:solidFill>
                <a:schemeClr val="tx1"/>
              </a:solidFill>
            </a:endParaRPr>
          </a:p>
        </p:txBody>
      </p:sp>
      <p:sp>
        <p:nvSpPr>
          <p:cNvPr id="4" name="Substituent subsol 3">
            <a:extLst>
              <a:ext uri="{FF2B5EF4-FFF2-40B4-BE49-F238E27FC236}">
                <a16:creationId xmlns="" xmlns:a16="http://schemas.microsoft.com/office/drawing/2014/main" id="{AC9F96AD-6A62-4F86-B0AB-9E46F9B5F695}"/>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C1A2C96F-50EB-417D-8EC8-11245AAF6F0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3074" name="Picture 2" descr="Angry boy cartoon Royalty Free Vector Image - VectorStock">
            <a:extLst>
              <a:ext uri="{FF2B5EF4-FFF2-40B4-BE49-F238E27FC236}">
                <a16:creationId xmlns="" xmlns:a16="http://schemas.microsoft.com/office/drawing/2014/main" id="{E3BB765A-49BA-49C8-8C59-6AF31E546EB7}"/>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8455"/>
          <a:stretch/>
        </p:blipFill>
        <p:spPr bwMode="auto">
          <a:xfrm>
            <a:off x="3084444" y="2077390"/>
            <a:ext cx="4445000" cy="329979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asetăText 7">
            <a:extLst>
              <a:ext uri="{FF2B5EF4-FFF2-40B4-BE49-F238E27FC236}">
                <a16:creationId xmlns="" xmlns:a16="http://schemas.microsoft.com/office/drawing/2014/main" id="{6024783E-8B96-4080-BCF5-98D963702C55}"/>
              </a:ext>
            </a:extLst>
          </p:cNvPr>
          <p:cNvSpPr txBox="1"/>
          <p:nvPr/>
        </p:nvSpPr>
        <p:spPr>
          <a:xfrm>
            <a:off x="357809" y="1812434"/>
            <a:ext cx="6096000" cy="646331"/>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o</a:t>
            </a:r>
            <a:r>
              <a:rPr lang="ro-RO" sz="1800" kern="1200" dirty="0">
                <a:effectLst/>
                <a:latin typeface="Times New Roman" panose="02020603050405020304" pitchFamily="18" charset="0"/>
                <a:ea typeface="Calibri" panose="020F0502020204030204" pitchFamily="34" charset="0"/>
              </a:rPr>
              <a:t>bservarea şi înregistrarea momentului în care un elev se comportă într-un fel sau altul</a:t>
            </a:r>
            <a:endParaRPr lang="ro-RO" dirty="0"/>
          </a:p>
        </p:txBody>
      </p:sp>
      <p:sp>
        <p:nvSpPr>
          <p:cNvPr id="10" name="CasetăText 9">
            <a:extLst>
              <a:ext uri="{FF2B5EF4-FFF2-40B4-BE49-F238E27FC236}">
                <a16:creationId xmlns="" xmlns:a16="http://schemas.microsoft.com/office/drawing/2014/main" id="{F7C21606-F1D7-4166-AD15-CEA9205E8252}"/>
              </a:ext>
            </a:extLst>
          </p:cNvPr>
          <p:cNvSpPr txBox="1"/>
          <p:nvPr/>
        </p:nvSpPr>
        <p:spPr>
          <a:xfrm>
            <a:off x="357809" y="2669707"/>
            <a:ext cx="6096000" cy="369332"/>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analizarea cauzelor comportamentului</a:t>
            </a:r>
            <a:endParaRPr lang="ro-RO" dirty="0"/>
          </a:p>
        </p:txBody>
      </p:sp>
      <p:sp>
        <p:nvSpPr>
          <p:cNvPr id="14" name="CasetăText 13">
            <a:extLst>
              <a:ext uri="{FF2B5EF4-FFF2-40B4-BE49-F238E27FC236}">
                <a16:creationId xmlns="" xmlns:a16="http://schemas.microsoft.com/office/drawing/2014/main" id="{B1DE35B2-A786-49B0-AEA9-722DC2650C27}"/>
              </a:ext>
            </a:extLst>
          </p:cNvPr>
          <p:cNvSpPr txBox="1"/>
          <p:nvPr/>
        </p:nvSpPr>
        <p:spPr>
          <a:xfrm>
            <a:off x="487570" y="3244334"/>
            <a:ext cx="2944743" cy="369332"/>
          </a:xfrm>
          <a:prstGeom prst="rect">
            <a:avLst/>
          </a:prstGeom>
          <a:noFill/>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c</a:t>
            </a:r>
            <a:r>
              <a:rPr lang="ro-RO" sz="1800" kern="1200" dirty="0">
                <a:solidFill>
                  <a:srgbClr val="000000"/>
                </a:solidFill>
                <a:effectLst/>
                <a:latin typeface="Times New Roman" panose="02020603050405020304" pitchFamily="18" charset="0"/>
                <a:ea typeface="Calibri" panose="020F0502020204030204" pitchFamily="34" charset="0"/>
              </a:rPr>
              <a:t>omunicarea nonverbală</a:t>
            </a:r>
            <a:endParaRPr lang="ro-RO" dirty="0"/>
          </a:p>
        </p:txBody>
      </p:sp>
      <p:sp>
        <p:nvSpPr>
          <p:cNvPr id="16" name="CasetăText 15">
            <a:extLst>
              <a:ext uri="{FF2B5EF4-FFF2-40B4-BE49-F238E27FC236}">
                <a16:creationId xmlns="" xmlns:a16="http://schemas.microsoft.com/office/drawing/2014/main" id="{2FB124E7-F1B7-450E-A9FA-7E6E3ACA7CB6}"/>
              </a:ext>
            </a:extLst>
          </p:cNvPr>
          <p:cNvSpPr txBox="1"/>
          <p:nvPr/>
        </p:nvSpPr>
        <p:spPr>
          <a:xfrm>
            <a:off x="581192" y="3684769"/>
            <a:ext cx="3000760" cy="369332"/>
          </a:xfrm>
          <a:prstGeom prst="rect">
            <a:avLst/>
          </a:prstGeom>
          <a:noFill/>
        </p:spPr>
        <p:txBody>
          <a:bodyPr wrap="square">
            <a:spAutoFit/>
          </a:bodyPr>
          <a:lstStyle/>
          <a:p>
            <a:r>
              <a:rPr lang="ro-RO" sz="1800" kern="1200" dirty="0">
                <a:solidFill>
                  <a:srgbClr val="000000"/>
                </a:solidFill>
                <a:effectLst/>
                <a:latin typeface="Times New Roman" panose="02020603050405020304" pitchFamily="18" charset="0"/>
                <a:ea typeface="Calibri" panose="020F0502020204030204" pitchFamily="34" charset="0"/>
              </a:rPr>
              <a:t>ascultarea activă</a:t>
            </a:r>
            <a:endParaRPr lang="ro-RO" dirty="0"/>
          </a:p>
        </p:txBody>
      </p:sp>
      <p:sp>
        <p:nvSpPr>
          <p:cNvPr id="18" name="CasetăText 17">
            <a:extLst>
              <a:ext uri="{FF2B5EF4-FFF2-40B4-BE49-F238E27FC236}">
                <a16:creationId xmlns="" xmlns:a16="http://schemas.microsoft.com/office/drawing/2014/main" id="{DD67CAAC-2B61-498C-B837-3D60B4245F5A}"/>
              </a:ext>
            </a:extLst>
          </p:cNvPr>
          <p:cNvSpPr txBox="1"/>
          <p:nvPr/>
        </p:nvSpPr>
        <p:spPr>
          <a:xfrm>
            <a:off x="581192" y="4128747"/>
            <a:ext cx="3447469" cy="646331"/>
          </a:xfrm>
          <a:prstGeom prst="rect">
            <a:avLst/>
          </a:prstGeom>
          <a:noFill/>
        </p:spPr>
        <p:txBody>
          <a:bodyPr wrap="square">
            <a:spAutoFit/>
          </a:bodyPr>
          <a:lstStyle/>
          <a:p>
            <a:r>
              <a:rPr lang="ro-RO" sz="1800" kern="1200" dirty="0">
                <a:solidFill>
                  <a:srgbClr val="000000"/>
                </a:solidFill>
                <a:effectLst/>
                <a:latin typeface="Times New Roman" panose="02020603050405020304" pitchFamily="18" charset="0"/>
                <a:ea typeface="Calibri" panose="020F0502020204030204" pitchFamily="34" charset="0"/>
              </a:rPr>
              <a:t>politeţea şi respectul faţă de elevi, explicarea clară a aşteptărilor</a:t>
            </a:r>
            <a:endParaRPr lang="ro-RO" dirty="0"/>
          </a:p>
        </p:txBody>
      </p:sp>
      <p:sp>
        <p:nvSpPr>
          <p:cNvPr id="20" name="CasetăText 19">
            <a:extLst>
              <a:ext uri="{FF2B5EF4-FFF2-40B4-BE49-F238E27FC236}">
                <a16:creationId xmlns="" xmlns:a16="http://schemas.microsoft.com/office/drawing/2014/main" id="{4EA3EF42-BA82-4B0B-BACC-6F9B5CE1B753}"/>
              </a:ext>
            </a:extLst>
          </p:cNvPr>
          <p:cNvSpPr txBox="1"/>
          <p:nvPr/>
        </p:nvSpPr>
        <p:spPr>
          <a:xfrm>
            <a:off x="321366" y="4712188"/>
            <a:ext cx="6168886" cy="646331"/>
          </a:xfrm>
          <a:prstGeom prst="rect">
            <a:avLst/>
          </a:prstGeom>
          <a:noFill/>
        </p:spPr>
        <p:txBody>
          <a:bodyPr wrap="square">
            <a:spAutoFit/>
          </a:bodyPr>
          <a:lstStyle/>
          <a:p>
            <a:r>
              <a:rPr lang="ro-RO" sz="1800" kern="1200" dirty="0">
                <a:solidFill>
                  <a:srgbClr val="000000"/>
                </a:solidFill>
                <a:effectLst/>
                <a:latin typeface="Times New Roman" panose="02020603050405020304" pitchFamily="18" charset="0"/>
                <a:ea typeface="Calibri" panose="020F0502020204030204" pitchFamily="34" charset="0"/>
              </a:rPr>
              <a:t>corectitudinea, promptitudinea,</a:t>
            </a:r>
          </a:p>
          <a:p>
            <a:r>
              <a:rPr lang="ro-RO" sz="1800" kern="1200" dirty="0">
                <a:solidFill>
                  <a:srgbClr val="000000"/>
                </a:solidFill>
                <a:effectLst/>
                <a:latin typeface="Times New Roman" panose="02020603050405020304" pitchFamily="18" charset="0"/>
                <a:ea typeface="Calibri" panose="020F0502020204030204" pitchFamily="34" charset="0"/>
              </a:rPr>
              <a:t> fermitatea în rezolvarea problemelor</a:t>
            </a:r>
            <a:endParaRPr lang="ro-RO" dirty="0"/>
          </a:p>
        </p:txBody>
      </p:sp>
      <p:sp>
        <p:nvSpPr>
          <p:cNvPr id="22" name="CasetăText 21">
            <a:extLst>
              <a:ext uri="{FF2B5EF4-FFF2-40B4-BE49-F238E27FC236}">
                <a16:creationId xmlns="" xmlns:a16="http://schemas.microsoft.com/office/drawing/2014/main" id="{39B977AA-B8E9-484F-AF72-03A91CAE934A}"/>
              </a:ext>
            </a:extLst>
          </p:cNvPr>
          <p:cNvSpPr txBox="1"/>
          <p:nvPr/>
        </p:nvSpPr>
        <p:spPr>
          <a:xfrm>
            <a:off x="6453809" y="1797420"/>
            <a:ext cx="4929808" cy="646331"/>
          </a:xfrm>
          <a:prstGeom prst="rect">
            <a:avLst/>
          </a:prstGeom>
          <a:noFill/>
        </p:spPr>
        <p:txBody>
          <a:bodyPr wrap="square">
            <a:spAutoFit/>
          </a:bodyPr>
          <a:lstStyle/>
          <a:p>
            <a:r>
              <a:rPr lang="ro-RO" sz="1800" kern="1200" dirty="0">
                <a:solidFill>
                  <a:srgbClr val="000000"/>
                </a:solidFill>
                <a:effectLst/>
                <a:latin typeface="Times New Roman" panose="02020603050405020304" pitchFamily="18" charset="0"/>
                <a:ea typeface="Calibri" panose="020F0502020204030204" pitchFamily="34" charset="0"/>
              </a:rPr>
              <a:t>autocontrolul asupra stărilor impulsive, </a:t>
            </a:r>
          </a:p>
          <a:p>
            <a:r>
              <a:rPr lang="ro-RO" sz="1800" kern="1200" dirty="0">
                <a:solidFill>
                  <a:srgbClr val="000000"/>
                </a:solidFill>
                <a:effectLst/>
                <a:latin typeface="Times New Roman" panose="02020603050405020304" pitchFamily="18" charset="0"/>
                <a:ea typeface="Calibri" panose="020F0502020204030204" pitchFamily="34" charset="0"/>
              </a:rPr>
              <a:t>apropierea fizică </a:t>
            </a:r>
            <a:r>
              <a:rPr lang="ro-RO" sz="1800" kern="1200" dirty="0" err="1">
                <a:solidFill>
                  <a:srgbClr val="000000"/>
                </a:solidFill>
                <a:effectLst/>
                <a:latin typeface="Times New Roman" panose="02020603050405020304" pitchFamily="18" charset="0"/>
                <a:ea typeface="Calibri" panose="020F0502020204030204" pitchFamily="34" charset="0"/>
              </a:rPr>
              <a:t>faţă</a:t>
            </a:r>
            <a:r>
              <a:rPr lang="ro-RO" sz="1800" kern="1200" dirty="0">
                <a:solidFill>
                  <a:srgbClr val="000000"/>
                </a:solidFill>
                <a:effectLst/>
                <a:latin typeface="Times New Roman" panose="02020603050405020304" pitchFamily="18" charset="0"/>
                <a:ea typeface="Calibri" panose="020F0502020204030204" pitchFamily="34" charset="0"/>
              </a:rPr>
              <a:t> de elevi</a:t>
            </a:r>
            <a:endParaRPr lang="ro-RO" dirty="0"/>
          </a:p>
        </p:txBody>
      </p:sp>
      <p:sp>
        <p:nvSpPr>
          <p:cNvPr id="24" name="CasetăText 23">
            <a:extLst>
              <a:ext uri="{FF2B5EF4-FFF2-40B4-BE49-F238E27FC236}">
                <a16:creationId xmlns="" xmlns:a16="http://schemas.microsoft.com/office/drawing/2014/main" id="{18F79515-618A-42FB-B551-A7089E4D36D7}"/>
              </a:ext>
            </a:extLst>
          </p:cNvPr>
          <p:cNvSpPr txBox="1"/>
          <p:nvPr/>
        </p:nvSpPr>
        <p:spPr>
          <a:xfrm>
            <a:off x="7249552" y="3546269"/>
            <a:ext cx="4413958" cy="646331"/>
          </a:xfrm>
          <a:prstGeom prst="rect">
            <a:avLst/>
          </a:prstGeom>
          <a:noFill/>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evitarea confruntărilor </a:t>
            </a:r>
            <a:r>
              <a:rPr lang="ro-RO" dirty="0" err="1">
                <a:solidFill>
                  <a:srgbClr val="000000"/>
                </a:solidFill>
                <a:latin typeface="Times New Roman" panose="02020603050405020304" pitchFamily="18" charset="0"/>
                <a:ea typeface="Calibri" panose="020F0502020204030204" pitchFamily="34" charset="0"/>
              </a:rPr>
              <a:t>şi</a:t>
            </a:r>
            <a:r>
              <a:rPr lang="ro-RO" dirty="0">
                <a:solidFill>
                  <a:srgbClr val="000000"/>
                </a:solidFill>
                <a:latin typeface="Times New Roman" panose="02020603050405020304" pitchFamily="18" charset="0"/>
                <a:ea typeface="Calibri" panose="020F0502020204030204" pitchFamily="34" charset="0"/>
              </a:rPr>
              <a:t> a atitudinilor de autoritate exagerată </a:t>
            </a:r>
            <a:endParaRPr lang="ro-RO" dirty="0"/>
          </a:p>
        </p:txBody>
      </p:sp>
      <p:sp>
        <p:nvSpPr>
          <p:cNvPr id="26" name="CasetăText 25">
            <a:extLst>
              <a:ext uri="{FF2B5EF4-FFF2-40B4-BE49-F238E27FC236}">
                <a16:creationId xmlns="" xmlns:a16="http://schemas.microsoft.com/office/drawing/2014/main" id="{8DECF9AA-D226-4665-836D-0201410D1A65}"/>
              </a:ext>
            </a:extLst>
          </p:cNvPr>
          <p:cNvSpPr txBox="1"/>
          <p:nvPr/>
        </p:nvSpPr>
        <p:spPr>
          <a:xfrm>
            <a:off x="6096000" y="4166466"/>
            <a:ext cx="4929808" cy="369332"/>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discuția cu membrii familiei </a:t>
            </a:r>
          </a:p>
        </p:txBody>
      </p:sp>
      <p:sp>
        <p:nvSpPr>
          <p:cNvPr id="28" name="CasetăText 27">
            <a:extLst>
              <a:ext uri="{FF2B5EF4-FFF2-40B4-BE49-F238E27FC236}">
                <a16:creationId xmlns="" xmlns:a16="http://schemas.microsoft.com/office/drawing/2014/main" id="{411CAD8D-C026-42DB-BC27-0911EB2C6649}"/>
              </a:ext>
            </a:extLst>
          </p:cNvPr>
          <p:cNvSpPr txBox="1"/>
          <p:nvPr/>
        </p:nvSpPr>
        <p:spPr>
          <a:xfrm>
            <a:off x="6942236" y="5479830"/>
            <a:ext cx="5249764" cy="369332"/>
          </a:xfrm>
          <a:prstGeom prst="rect">
            <a:avLst/>
          </a:prstGeom>
          <a:noFill/>
        </p:spPr>
        <p:txBody>
          <a:bodyPr wrap="square">
            <a:spAutoFit/>
          </a:bodyPr>
          <a:lstStyle/>
          <a:p>
            <a:r>
              <a:rPr lang="ro-RO" dirty="0">
                <a:latin typeface="Times New Roman" panose="02020603050405020304" pitchFamily="18" charset="0"/>
              </a:rPr>
              <a:t>abordare comună cu alte cadre didactice</a:t>
            </a:r>
            <a:endParaRPr lang="ro-RO" dirty="0"/>
          </a:p>
        </p:txBody>
      </p:sp>
      <p:sp>
        <p:nvSpPr>
          <p:cNvPr id="30" name="CasetăText 29">
            <a:extLst>
              <a:ext uri="{FF2B5EF4-FFF2-40B4-BE49-F238E27FC236}">
                <a16:creationId xmlns="" xmlns:a16="http://schemas.microsoft.com/office/drawing/2014/main" id="{96C62370-335D-4623-97BD-3D5088AE4D0F}"/>
              </a:ext>
            </a:extLst>
          </p:cNvPr>
          <p:cNvSpPr txBox="1"/>
          <p:nvPr/>
        </p:nvSpPr>
        <p:spPr>
          <a:xfrm>
            <a:off x="7122537" y="2481298"/>
            <a:ext cx="4572000" cy="1047979"/>
          </a:xfrm>
          <a:prstGeom prst="rect">
            <a:avLst/>
          </a:prstGeom>
          <a:noFill/>
        </p:spPr>
        <p:txBody>
          <a:bodyPr wrap="square">
            <a:spAutoFit/>
          </a:bodyPr>
          <a:lstStyle/>
          <a:p>
            <a:pPr lvl="0" algn="just">
              <a:lnSpc>
                <a:spcPct val="115000"/>
              </a:lnSpc>
              <a:spcAft>
                <a:spcPts val="1000"/>
              </a:spcAft>
              <a:buSzPts val="1200"/>
            </a:pPr>
            <a:r>
              <a:rPr lang="ro-RO" dirty="0">
                <a:solidFill>
                  <a:srgbClr val="000000"/>
                </a:solidFill>
                <a:latin typeface="Times New Roman" panose="02020603050405020304" pitchFamily="18" charset="0"/>
                <a:ea typeface="Calibri" panose="020F0502020204030204" pitchFamily="34" charset="0"/>
              </a:rPr>
              <a:t>i</a:t>
            </a:r>
            <a:r>
              <a:rPr lang="ro-RO" sz="1800" kern="1200" dirty="0">
                <a:solidFill>
                  <a:srgbClr val="000000"/>
                </a:solidFill>
                <a:effectLst/>
                <a:latin typeface="Times New Roman" panose="02020603050405020304" pitchFamily="18" charset="0"/>
                <a:ea typeface="Calibri" panose="020F0502020204030204" pitchFamily="34" charset="0"/>
              </a:rPr>
              <a:t>dentificarea şi valorificarea permanentă a punctelor forte şi a elementelor pozitive pe care le au elevii</a:t>
            </a:r>
            <a:endParaRPr lang="ro-RO" sz="1800" kern="1200" dirty="0">
              <a:effectLst/>
              <a:latin typeface="Times New Roman" panose="02020603050405020304" pitchFamily="18" charset="0"/>
              <a:ea typeface="Calibri" panose="020F0502020204030204" pitchFamily="34" charset="0"/>
            </a:endParaRPr>
          </a:p>
        </p:txBody>
      </p:sp>
      <p:sp>
        <p:nvSpPr>
          <p:cNvPr id="32" name="CasetăText 31">
            <a:extLst>
              <a:ext uri="{FF2B5EF4-FFF2-40B4-BE49-F238E27FC236}">
                <a16:creationId xmlns="" xmlns:a16="http://schemas.microsoft.com/office/drawing/2014/main" id="{FB2BDD93-7C0F-47BE-8418-09E4A84EC3A9}"/>
              </a:ext>
            </a:extLst>
          </p:cNvPr>
          <p:cNvSpPr txBox="1"/>
          <p:nvPr/>
        </p:nvSpPr>
        <p:spPr>
          <a:xfrm>
            <a:off x="6205330" y="4623410"/>
            <a:ext cx="5761383" cy="646331"/>
          </a:xfrm>
          <a:prstGeom prst="rect">
            <a:avLst/>
          </a:prstGeom>
          <a:noFill/>
        </p:spPr>
        <p:txBody>
          <a:bodyPr wrap="square">
            <a:spAutoFit/>
          </a:bodyPr>
          <a:lstStyle/>
          <a:p>
            <a:r>
              <a:rPr lang="x-none" sz="1800" kern="1200" dirty="0">
                <a:solidFill>
                  <a:srgbClr val="000000"/>
                </a:solidFill>
                <a:effectLst/>
                <a:latin typeface="Times New Roman" panose="02020603050405020304" pitchFamily="18" charset="0"/>
                <a:ea typeface="Calibri" panose="020F0502020204030204" pitchFamily="34" charset="0"/>
              </a:rPr>
              <a:t>organizarea unui mediu de </a:t>
            </a:r>
            <a:r>
              <a:rPr lang="x-none" sz="1800" kern="1200" dirty="0" err="1">
                <a:solidFill>
                  <a:srgbClr val="000000"/>
                </a:solidFill>
                <a:effectLst/>
                <a:latin typeface="Times New Roman" panose="02020603050405020304" pitchFamily="18" charset="0"/>
                <a:ea typeface="Calibri" panose="020F0502020204030204" pitchFamily="34" charset="0"/>
              </a:rPr>
              <a:t>învăţare</a:t>
            </a:r>
            <a:r>
              <a:rPr lang="x-none" sz="1800" kern="1200" dirty="0">
                <a:solidFill>
                  <a:srgbClr val="000000"/>
                </a:solidFill>
                <a:effectLst/>
                <a:latin typeface="Times New Roman" panose="02020603050405020304" pitchFamily="18" charset="0"/>
                <a:ea typeface="Calibri" panose="020F0502020204030204" pitchFamily="34" charset="0"/>
              </a:rPr>
              <a:t> </a:t>
            </a:r>
            <a:r>
              <a:rPr lang="x-none" sz="1800" kern="1200" dirty="0" err="1">
                <a:solidFill>
                  <a:srgbClr val="000000"/>
                </a:solidFill>
                <a:effectLst/>
                <a:latin typeface="Times New Roman" panose="02020603050405020304" pitchFamily="18" charset="0"/>
                <a:ea typeface="Calibri" panose="020F0502020204030204" pitchFamily="34" charset="0"/>
              </a:rPr>
              <a:t>liniştit</a:t>
            </a:r>
            <a:r>
              <a:rPr lang="x-none" sz="1800" kern="1200" dirty="0">
                <a:solidFill>
                  <a:srgbClr val="000000"/>
                </a:solidFill>
                <a:effectLst/>
                <a:latin typeface="Times New Roman" panose="02020603050405020304" pitchFamily="18" charset="0"/>
                <a:ea typeface="Calibri" panose="020F0502020204030204" pitchFamily="34" charset="0"/>
              </a:rPr>
              <a:t> prin reducerea amplificatorilor vizuali </a:t>
            </a:r>
            <a:r>
              <a:rPr lang="x-none" sz="1800" kern="1200" dirty="0" err="1">
                <a:solidFill>
                  <a:srgbClr val="000000"/>
                </a:solidFill>
                <a:effectLst/>
                <a:latin typeface="Times New Roman" panose="02020603050405020304" pitchFamily="18" charset="0"/>
                <a:ea typeface="Calibri" panose="020F0502020204030204" pitchFamily="34" charset="0"/>
              </a:rPr>
              <a:t>şi</a:t>
            </a:r>
            <a:r>
              <a:rPr lang="x-none" sz="1800" kern="1200" dirty="0">
                <a:solidFill>
                  <a:srgbClr val="000000"/>
                </a:solidFill>
                <a:effectLst/>
                <a:latin typeface="Times New Roman" panose="02020603050405020304" pitchFamily="18" charset="0"/>
                <a:ea typeface="Calibri" panose="020F0502020204030204" pitchFamily="34" charset="0"/>
              </a:rPr>
              <a:t> auditivi</a:t>
            </a:r>
            <a:endParaRPr lang="ro-RO" dirty="0"/>
          </a:p>
        </p:txBody>
      </p:sp>
      <p:sp>
        <p:nvSpPr>
          <p:cNvPr id="34" name="CasetăText 33">
            <a:extLst>
              <a:ext uri="{FF2B5EF4-FFF2-40B4-BE49-F238E27FC236}">
                <a16:creationId xmlns="" xmlns:a16="http://schemas.microsoft.com/office/drawing/2014/main" id="{C657B9C2-BDB0-41C8-875E-42FE114B72D4}"/>
              </a:ext>
            </a:extLst>
          </p:cNvPr>
          <p:cNvSpPr txBox="1"/>
          <p:nvPr/>
        </p:nvSpPr>
        <p:spPr>
          <a:xfrm>
            <a:off x="581192" y="5407484"/>
            <a:ext cx="6096000" cy="369332"/>
          </a:xfrm>
          <a:prstGeom prst="rect">
            <a:avLst/>
          </a:prstGeom>
          <a:noFill/>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s</a:t>
            </a:r>
            <a:r>
              <a:rPr lang="x-none" sz="1800" kern="1200">
                <a:solidFill>
                  <a:srgbClr val="000000"/>
                </a:solidFill>
                <a:effectLst/>
                <a:latin typeface="Times New Roman" panose="02020603050405020304" pitchFamily="18" charset="0"/>
                <a:ea typeface="Calibri" panose="020F0502020204030204" pitchFamily="34" charset="0"/>
              </a:rPr>
              <a:t>tabilirea </a:t>
            </a:r>
            <a:r>
              <a:rPr lang="x-none" sz="1800" kern="1200" dirty="0">
                <a:solidFill>
                  <a:srgbClr val="000000"/>
                </a:solidFill>
                <a:effectLst/>
                <a:latin typeface="Times New Roman" panose="02020603050405020304" pitchFamily="18" charset="0"/>
                <a:ea typeface="Calibri" panose="020F0502020204030204" pitchFamily="34" charset="0"/>
              </a:rPr>
              <a:t>unui set de reguli ale clasei </a:t>
            </a:r>
            <a:endParaRPr lang="ro-RO" dirty="0"/>
          </a:p>
        </p:txBody>
      </p:sp>
    </p:spTree>
    <p:extLst>
      <p:ext uri="{BB962C8B-B14F-4D97-AF65-F5344CB8AC3E}">
        <p14:creationId xmlns="" xmlns:p14="http://schemas.microsoft.com/office/powerpoint/2010/main" val="154673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Grafik 5">
            <a:extLst>
              <a:ext uri="{FF2B5EF4-FFF2-40B4-BE49-F238E27FC236}">
                <a16:creationId xmlns="" xmlns:a16="http://schemas.microsoft.com/office/drawing/2014/main" id="{BA231C5C-D109-49CA-ACCB-2C4C5EB9749B}"/>
              </a:ext>
            </a:extLst>
          </p:cNvPr>
          <p:cNvPicPr>
            <a:picLocks noChangeAspect="1"/>
          </p:cNvPicPr>
          <p:nvPr/>
        </p:nvPicPr>
        <p:blipFill>
          <a:blip r:embed="rId2">
            <a:extLst>
              <a:ext uri="{28A0092B-C50C-407E-A947-70E740481C1C}">
                <a14:useLocalDpi xmlns="" xmlns:a14="http://schemas.microsoft.com/office/drawing/2010/main" val="0"/>
              </a:ext>
            </a:extLst>
          </a:blip>
          <a:srcRect l="7706" t="23889" r="10210" b="25972"/>
          <a:stretch>
            <a:fillRect/>
          </a:stretch>
        </p:blipFill>
        <p:spPr bwMode="auto">
          <a:xfrm>
            <a:off x="0" y="0"/>
            <a:ext cx="3835400" cy="262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Imagine 2">
            <a:extLst>
              <a:ext uri="{FF2B5EF4-FFF2-40B4-BE49-F238E27FC236}">
                <a16:creationId xmlns="" xmlns:a16="http://schemas.microsoft.com/office/drawing/2014/main" id="{7BA6BCDE-D3A8-44EF-8023-7DA419318CAF}"/>
              </a:ext>
            </a:extLst>
          </p:cNvPr>
          <p:cNvPicPr>
            <a:picLocks noChangeAspect="1"/>
          </p:cNvPicPr>
          <p:nvPr/>
        </p:nvPicPr>
        <p:blipFill>
          <a:blip r:embed="rId3"/>
          <a:stretch>
            <a:fillRect/>
          </a:stretch>
        </p:blipFill>
        <p:spPr>
          <a:xfrm>
            <a:off x="9684279" y="2753065"/>
            <a:ext cx="2507721" cy="3974963"/>
          </a:xfrm>
          <a:prstGeom prst="rect">
            <a:avLst/>
          </a:prstGeom>
        </p:spPr>
      </p:pic>
      <p:sp>
        <p:nvSpPr>
          <p:cNvPr id="69634" name="CasetăText 5">
            <a:extLst>
              <a:ext uri="{FF2B5EF4-FFF2-40B4-BE49-F238E27FC236}">
                <a16:creationId xmlns="" xmlns:a16="http://schemas.microsoft.com/office/drawing/2014/main" id="{0BE72150-535F-434E-9C25-6DED0B297BE8}"/>
              </a:ext>
            </a:extLst>
          </p:cNvPr>
          <p:cNvSpPr txBox="1">
            <a:spLocks noChangeArrowheads="1"/>
          </p:cNvSpPr>
          <p:nvPr/>
        </p:nvSpPr>
        <p:spPr bwMode="auto">
          <a:xfrm>
            <a:off x="146649" y="654050"/>
            <a:ext cx="9825487" cy="5701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sz="3200">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a:spcBef>
                <a:spcPct val="0"/>
              </a:spcBef>
              <a:buClrTx/>
              <a:buSzTx/>
              <a:buFontTx/>
              <a:buNone/>
            </a:pPr>
            <a:r>
              <a:rPr lang="ro-RO" altLang="ro-RO" sz="2800" b="1" dirty="0">
                <a:solidFill>
                  <a:srgbClr val="333333"/>
                </a:solidFill>
                <a:latin typeface="Times New Roman" panose="02020603050405020304" pitchFamily="18" charset="0"/>
                <a:cs typeface="Times New Roman" panose="02020603050405020304" pitchFamily="18" charset="0"/>
              </a:rPr>
              <a:t>Rugăciunea seninătăţii</a:t>
            </a:r>
          </a:p>
          <a:p>
            <a:pPr algn="ctr">
              <a:lnSpc>
                <a:spcPct val="150000"/>
              </a:lnSpc>
              <a:spcBef>
                <a:spcPct val="0"/>
              </a:spcBef>
              <a:buClrTx/>
              <a:buSzTx/>
              <a:buFontTx/>
              <a:buNone/>
            </a:pPr>
            <a:r>
              <a:rPr lang="ro-RO" altLang="ro-RO" sz="2400" dirty="0">
                <a:solidFill>
                  <a:srgbClr val="333333"/>
                </a:solidFill>
                <a:latin typeface="Times New Roman" panose="02020603050405020304" pitchFamily="18" charset="0"/>
                <a:cs typeface="Times New Roman" panose="02020603050405020304" pitchFamily="18" charset="0"/>
              </a:rPr>
              <a:t/>
            </a:r>
            <a:br>
              <a:rPr lang="ro-RO" altLang="ro-RO" sz="2400" dirty="0">
                <a:solidFill>
                  <a:srgbClr val="333333"/>
                </a:solidFill>
                <a:latin typeface="Times New Roman" panose="02020603050405020304" pitchFamily="18" charset="0"/>
                <a:cs typeface="Times New Roman" panose="02020603050405020304" pitchFamily="18" charset="0"/>
              </a:rPr>
            </a:br>
            <a:endParaRPr lang="ro-RO" altLang="ro-RO" sz="2400" dirty="0">
              <a:solidFill>
                <a:srgbClr val="333333"/>
              </a:solidFill>
              <a:latin typeface="Times New Roman" panose="02020603050405020304" pitchFamily="18" charset="0"/>
              <a:cs typeface="Times New Roman" panose="02020603050405020304" pitchFamily="18" charset="0"/>
            </a:endParaRPr>
          </a:p>
          <a:p>
            <a:pPr algn="ctr">
              <a:lnSpc>
                <a:spcPct val="150000"/>
              </a:lnSpc>
              <a:spcBef>
                <a:spcPct val="0"/>
              </a:spcBef>
              <a:buClrTx/>
              <a:buSzTx/>
              <a:buFontTx/>
              <a:buNone/>
            </a:pPr>
            <a:r>
              <a:rPr lang="ro-RO" altLang="ro-RO" sz="2400" b="1" dirty="0" smtClean="0">
                <a:solidFill>
                  <a:schemeClr val="tx1"/>
                </a:solidFill>
                <a:latin typeface="Times New Roman" panose="02020603050405020304" pitchFamily="18" charset="0"/>
                <a:cs typeface="Times New Roman" panose="02020603050405020304" pitchFamily="18" charset="0"/>
              </a:rPr>
              <a:t>Doamne,</a:t>
            </a:r>
          </a:p>
          <a:p>
            <a:pPr algn="ctr">
              <a:lnSpc>
                <a:spcPct val="150000"/>
              </a:lnSpc>
              <a:spcBef>
                <a:spcPct val="0"/>
              </a:spcBef>
              <a:buClrTx/>
              <a:buSzTx/>
              <a:buFontTx/>
              <a:buNone/>
            </a:pPr>
            <a:r>
              <a:rPr lang="ro-RO" altLang="ro-RO" sz="2400" b="1" dirty="0" smtClean="0">
                <a:solidFill>
                  <a:schemeClr val="tx1"/>
                </a:solidFill>
                <a:latin typeface="Times New Roman" panose="02020603050405020304" pitchFamily="18" charset="0"/>
                <a:cs typeface="Times New Roman" panose="02020603050405020304" pitchFamily="18" charset="0"/>
              </a:rPr>
              <a:t>dă-mi seninătatea de a înţelege şi a accepta ceea ce nu se poate schimba, </a:t>
            </a:r>
            <a:endParaRPr lang="en-US" altLang="ro-RO" sz="2400" b="1"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spcBef>
                <a:spcPct val="0"/>
              </a:spcBef>
              <a:buClrTx/>
              <a:buSzTx/>
              <a:buFontTx/>
              <a:buNone/>
            </a:pPr>
            <a:r>
              <a:rPr lang="ro-RO" altLang="ro-RO" sz="2400" b="1" dirty="0" smtClean="0">
                <a:solidFill>
                  <a:schemeClr val="tx1"/>
                </a:solidFill>
                <a:latin typeface="Times New Roman" panose="02020603050405020304" pitchFamily="18" charset="0"/>
                <a:cs typeface="Times New Roman" panose="02020603050405020304" pitchFamily="18" charset="0"/>
              </a:rPr>
              <a:t>dă-mi curajul şi puterea să schimb ceea ce pot, </a:t>
            </a:r>
          </a:p>
          <a:p>
            <a:pPr algn="ctr">
              <a:lnSpc>
                <a:spcPct val="150000"/>
              </a:lnSpc>
              <a:spcBef>
                <a:spcPct val="0"/>
              </a:spcBef>
              <a:buClrTx/>
              <a:buSzTx/>
              <a:buFontTx/>
              <a:buNone/>
            </a:pPr>
            <a:r>
              <a:rPr lang="ro-RO" altLang="ro-RO" sz="2400" b="1" dirty="0" smtClean="0">
                <a:solidFill>
                  <a:schemeClr val="tx1"/>
                </a:solidFill>
                <a:latin typeface="Times New Roman" panose="02020603050405020304" pitchFamily="18" charset="0"/>
                <a:cs typeface="Times New Roman" panose="02020603050405020304" pitchFamily="18" charset="0"/>
              </a:rPr>
              <a:t>şi dă-mi înţelepciunea de a deosebi ceea ce se poate schimba</a:t>
            </a:r>
            <a:endParaRPr lang="en-US" altLang="ro-RO" sz="2400" b="1"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spcBef>
                <a:spcPct val="0"/>
              </a:spcBef>
              <a:buClrTx/>
              <a:buSzTx/>
              <a:buFontTx/>
              <a:buNone/>
            </a:pPr>
            <a:r>
              <a:rPr lang="ro-RO" altLang="ro-RO" sz="2400" b="1" dirty="0" smtClean="0">
                <a:solidFill>
                  <a:schemeClr val="tx1"/>
                </a:solidFill>
                <a:latin typeface="Times New Roman" panose="02020603050405020304" pitchFamily="18" charset="0"/>
                <a:cs typeface="Times New Roman" panose="02020603050405020304" pitchFamily="18" charset="0"/>
              </a:rPr>
              <a:t> şi stă în puterea mea, de ceea ce nu se poate schimba </a:t>
            </a:r>
          </a:p>
          <a:p>
            <a:pPr algn="ctr">
              <a:lnSpc>
                <a:spcPct val="150000"/>
              </a:lnSpc>
              <a:spcBef>
                <a:spcPct val="0"/>
              </a:spcBef>
              <a:buClrTx/>
              <a:buSzTx/>
              <a:buFontTx/>
              <a:buNone/>
            </a:pPr>
            <a:r>
              <a:rPr lang="ro-RO" altLang="ro-RO" sz="2400" b="1" dirty="0" smtClean="0">
                <a:solidFill>
                  <a:schemeClr val="tx1"/>
                </a:solidFill>
                <a:latin typeface="Times New Roman" panose="02020603050405020304" pitchFamily="18" charset="0"/>
                <a:cs typeface="Times New Roman" panose="02020603050405020304" pitchFamily="18" charset="0"/>
              </a:rPr>
              <a:t>şi nu e în puterea mea să intervin în vreun fel.</a:t>
            </a:r>
            <a:r>
              <a:rPr lang="en-US" altLang="ro-RO" sz="2400" b="1" dirty="0" smtClean="0">
                <a:solidFill>
                  <a:schemeClr val="tx1"/>
                </a:solidFill>
                <a:latin typeface="Times New Roman" panose="02020603050405020304" pitchFamily="18" charset="0"/>
                <a:cs typeface="Times New Roman" panose="02020603050405020304" pitchFamily="18" charset="0"/>
              </a:rPr>
              <a:t> </a:t>
            </a:r>
            <a:r>
              <a:rPr lang="ro-RO" altLang="ro-RO" sz="2400" b="1" dirty="0" smtClean="0">
                <a:solidFill>
                  <a:schemeClr val="tx1"/>
                </a:solidFill>
                <a:latin typeface="Times New Roman" panose="02020603050405020304" pitchFamily="18" charset="0"/>
                <a:cs typeface="Times New Roman" panose="02020603050405020304" pitchFamily="18" charset="0"/>
              </a:rPr>
              <a:t>Amin!</a:t>
            </a:r>
            <a:endParaRPr lang="en-US" altLang="ro-RO" sz="2400" b="1" dirty="0" smtClean="0">
              <a:solidFill>
                <a:schemeClr val="tx1"/>
              </a:solidFill>
              <a:latin typeface="Times New Roman" panose="02020603050405020304" pitchFamily="18" charset="0"/>
              <a:cs typeface="Times New Roman" panose="02020603050405020304" pitchFamily="18" charset="0"/>
            </a:endParaRPr>
          </a:p>
          <a:p>
            <a:pPr algn="ctr">
              <a:lnSpc>
                <a:spcPct val="150000"/>
              </a:lnSpc>
              <a:spcBef>
                <a:spcPct val="0"/>
              </a:spcBef>
              <a:buClrTx/>
              <a:buSzTx/>
              <a:buFontTx/>
              <a:buNone/>
            </a:pPr>
            <a:r>
              <a:rPr lang="ro-RO" altLang="ro-RO" sz="2400" b="1" dirty="0" err="1" smtClean="0">
                <a:solidFill>
                  <a:srgbClr val="000000"/>
                </a:solidFill>
                <a:latin typeface="Times New Roman" panose="02020603050405020304" pitchFamily="18" charset="0"/>
                <a:cs typeface="Times New Roman" panose="02020603050405020304" pitchFamily="18" charset="0"/>
              </a:rPr>
              <a:t>Reinhold</a:t>
            </a:r>
            <a:r>
              <a:rPr lang="ro-RO" altLang="ro-RO" sz="2400" b="1" dirty="0" smtClean="0">
                <a:solidFill>
                  <a:srgbClr val="000000"/>
                </a:solidFill>
                <a:latin typeface="Times New Roman" panose="02020603050405020304" pitchFamily="18" charset="0"/>
                <a:cs typeface="Times New Roman" panose="02020603050405020304" pitchFamily="18" charset="0"/>
              </a:rPr>
              <a:t> </a:t>
            </a:r>
            <a:r>
              <a:rPr lang="ro-RO" altLang="ro-RO" sz="2400" b="1" dirty="0" err="1" smtClean="0">
                <a:solidFill>
                  <a:srgbClr val="000000"/>
                </a:solidFill>
                <a:latin typeface="Times New Roman" panose="02020603050405020304" pitchFamily="18" charset="0"/>
                <a:cs typeface="Times New Roman" panose="02020603050405020304" pitchFamily="18" charset="0"/>
              </a:rPr>
              <a:t>Niebuhr</a:t>
            </a:r>
            <a:endParaRPr lang="ro-RO" altLang="ro-RO" sz="2000" b="1" dirty="0" smtClean="0">
              <a:solidFill>
                <a:srgbClr val="000000"/>
              </a:solidFill>
              <a:latin typeface="Times New Roman" panose="02020603050405020304" pitchFamily="18" charset="0"/>
              <a:cs typeface="Times New Roman" panose="02020603050405020304" pitchFamily="18" charset="0"/>
            </a:endParaRPr>
          </a:p>
          <a:p>
            <a:pPr algn="r">
              <a:lnSpc>
                <a:spcPts val="1463"/>
              </a:lnSpc>
              <a:spcBef>
                <a:spcPct val="0"/>
              </a:spcBef>
              <a:buClrTx/>
              <a:buSzTx/>
              <a:buFontTx/>
              <a:buNone/>
            </a:pPr>
            <a:endParaRPr lang="ro-RO" altLang="ro-RO" sz="2000" dirty="0">
              <a:solidFill>
                <a:srgbClr val="333333"/>
              </a:solidFill>
              <a:latin typeface="Times New Roman" panose="02020603050405020304" pitchFamily="18" charset="0"/>
              <a:cs typeface="Times New Roman" panose="02020603050405020304" pitchFamily="18" charset="0"/>
            </a:endParaRPr>
          </a:p>
        </p:txBody>
      </p:sp>
      <p:sp>
        <p:nvSpPr>
          <p:cNvPr id="5" name="Substituent subsol 3">
            <a:extLst>
              <a:ext uri="{FF2B5EF4-FFF2-40B4-BE49-F238E27FC236}">
                <a16:creationId xmlns="" xmlns:a16="http://schemas.microsoft.com/office/drawing/2014/main" id="{589A28E2-C10F-4C63-8584-C270ADE3ECC5}"/>
              </a:ext>
            </a:extLst>
          </p:cNvPr>
          <p:cNvSpPr>
            <a:spLocks noGrp="1"/>
          </p:cNvSpPr>
          <p:nvPr>
            <p:ph type="ftr" sz="quarter" idx="11"/>
          </p:nvPr>
        </p:nvSpPr>
        <p:spPr>
          <a:xfrm>
            <a:off x="581025" y="6161819"/>
            <a:ext cx="6917210" cy="365125"/>
          </a:xfrm>
        </p:spPr>
        <p:txBody>
          <a:bodyPr/>
          <a:lstStyle/>
          <a:p>
            <a:r>
              <a:rPr lang="en-US" dirty="0" err="1" smtClean="0"/>
              <a:t>Acest</a:t>
            </a:r>
            <a:r>
              <a:rPr lang="en-US" dirty="0" smtClean="0"/>
              <a:t> material a </a:t>
            </a:r>
            <a:r>
              <a:rPr lang="en-US" dirty="0" err="1" smtClean="0"/>
              <a:t>fost</a:t>
            </a:r>
            <a:r>
              <a:rPr lang="en-US" dirty="0" smtClean="0"/>
              <a:t> </a:t>
            </a:r>
            <a:r>
              <a:rPr lang="en-US" dirty="0" err="1" smtClean="0"/>
              <a:t>elaborat</a:t>
            </a:r>
            <a:r>
              <a:rPr lang="en-US" dirty="0" smtClean="0"/>
              <a:t> </a:t>
            </a:r>
            <a:r>
              <a:rPr lang="en-US" dirty="0" err="1" smtClean="0"/>
              <a:t>în</a:t>
            </a:r>
            <a:r>
              <a:rPr lang="en-US" dirty="0" smtClean="0"/>
              <a:t> </a:t>
            </a:r>
            <a:r>
              <a:rPr lang="en-US" dirty="0" err="1" smtClean="0"/>
              <a:t>cadrul</a:t>
            </a:r>
            <a:r>
              <a:rPr lang="en-US" dirty="0" smtClean="0"/>
              <a:t> </a:t>
            </a:r>
            <a:r>
              <a:rPr lang="en-US" dirty="0" err="1" smtClean="0"/>
              <a:t>Proiectului</a:t>
            </a:r>
            <a:r>
              <a:rPr lang="en-US" dirty="0" smtClean="0"/>
              <a:t> "</a:t>
            </a:r>
            <a:r>
              <a:rPr lang="en-US" dirty="0" err="1" smtClean="0"/>
              <a:t>Comunități</a:t>
            </a:r>
            <a:r>
              <a:rPr lang="en-US" dirty="0" smtClean="0"/>
              <a:t> de </a:t>
            </a:r>
            <a:r>
              <a:rPr lang="en-US" dirty="0" err="1" smtClean="0"/>
              <a:t>bune</a:t>
            </a:r>
            <a:r>
              <a:rPr lang="en-US" dirty="0" smtClean="0"/>
              <a:t> </a:t>
            </a:r>
            <a:r>
              <a:rPr lang="en-US" dirty="0" err="1" smtClean="0"/>
              <a:t>practici</a:t>
            </a:r>
            <a:r>
              <a:rPr lang="en-US" dirty="0" smtClean="0"/>
              <a:t> </a:t>
            </a:r>
            <a:r>
              <a:rPr lang="en-US" dirty="0" err="1" smtClean="0"/>
              <a:t>în</a:t>
            </a:r>
            <a:r>
              <a:rPr lang="en-US" dirty="0" smtClean="0"/>
              <a:t> </a:t>
            </a:r>
            <a:r>
              <a:rPr lang="en-US" dirty="0" err="1" smtClean="0"/>
              <a:t>educație</a:t>
            </a:r>
            <a:r>
              <a:rPr lang="en-US" dirty="0" smtClean="0"/>
              <a:t> " , </a:t>
            </a:r>
            <a:r>
              <a:rPr lang="en-US" dirty="0" err="1" smtClean="0"/>
              <a:t>ediția</a:t>
            </a:r>
            <a:r>
              <a:rPr lang="en-US" dirty="0" smtClean="0"/>
              <a:t> 2021-2022, </a:t>
            </a:r>
            <a:r>
              <a:rPr lang="en-US" dirty="0" err="1" smtClean="0"/>
              <a:t>organizat</a:t>
            </a:r>
            <a:r>
              <a:rPr lang="en-US" dirty="0" smtClean="0"/>
              <a:t> de </a:t>
            </a:r>
            <a:r>
              <a:rPr lang="en-US" dirty="0" err="1" smtClean="0"/>
              <a:t>către</a:t>
            </a:r>
            <a:r>
              <a:rPr lang="en-US" dirty="0" smtClean="0"/>
              <a:t> </a:t>
            </a:r>
            <a:r>
              <a:rPr lang="en-US" dirty="0" err="1" smtClean="0"/>
              <a:t>Corpul</a:t>
            </a:r>
            <a:r>
              <a:rPr lang="en-US" dirty="0" smtClean="0"/>
              <a:t> </a:t>
            </a:r>
            <a:r>
              <a:rPr lang="en-US" dirty="0" err="1" smtClean="0"/>
              <a:t>Păcii</a:t>
            </a:r>
            <a:r>
              <a:rPr lang="en-US" dirty="0" smtClean="0"/>
              <a:t> Moldova cu </a:t>
            </a:r>
            <a:r>
              <a:rPr lang="en-US" dirty="0" err="1" smtClean="0"/>
              <a:t>suportul</a:t>
            </a:r>
            <a:r>
              <a:rPr lang="en-US" dirty="0" smtClean="0"/>
              <a:t> </a:t>
            </a:r>
            <a:r>
              <a:rPr lang="en-US" dirty="0" err="1" smtClean="0"/>
              <a:t>financiar</a:t>
            </a:r>
            <a:r>
              <a:rPr lang="en-US" dirty="0" smtClean="0"/>
              <a:t> USAID </a:t>
            </a:r>
            <a:endParaRPr lang="en-US" dirty="0"/>
          </a:p>
        </p:txBody>
      </p:sp>
      <p:sp>
        <p:nvSpPr>
          <p:cNvPr id="4" name="Substituent număr diapozitiv 4">
            <a:extLst>
              <a:ext uri="{FF2B5EF4-FFF2-40B4-BE49-F238E27FC236}">
                <a16:creationId xmlns="" xmlns:a16="http://schemas.microsoft.com/office/drawing/2014/main" id="{3128468C-A10E-436C-BD4B-4E12A1EEDE49}"/>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x-none" dirty="0" smtClean="0"/>
              <a:t>Resurse bibliografice</a:t>
            </a:r>
            <a:endParaRPr lang="ro-RO" dirty="0"/>
          </a:p>
        </p:txBody>
      </p:sp>
      <p:sp>
        <p:nvSpPr>
          <p:cNvPr id="8" name="Объект 7"/>
          <p:cNvSpPr>
            <a:spLocks noGrp="1"/>
          </p:cNvSpPr>
          <p:nvPr>
            <p:ph idx="1"/>
          </p:nvPr>
        </p:nvSpPr>
        <p:spPr/>
        <p:txBody>
          <a:bodyPr/>
          <a:lstStyle/>
          <a:p>
            <a:r>
              <a:rPr lang="ro-RO" dirty="0">
                <a:hlinkClick r:id="rId2"/>
              </a:rPr>
              <a:t>https://alem.aice.md/resources/resurse-membri-aise</a:t>
            </a:r>
            <a:r>
              <a:rPr lang="ro-RO" dirty="0" smtClean="0">
                <a:hlinkClick r:id="rId2"/>
              </a:rPr>
              <a:t>/</a:t>
            </a:r>
            <a:r>
              <a:rPr lang="ro-RO" dirty="0" smtClean="0"/>
              <a:t> </a:t>
            </a:r>
          </a:p>
          <a:p>
            <a:r>
              <a:rPr lang="ro-RO" dirty="0">
                <a:hlinkClick r:id="rId3"/>
              </a:rPr>
              <a:t>https://alem.aice.md/resources</a:t>
            </a:r>
            <a:r>
              <a:rPr lang="ro-RO" dirty="0" smtClean="0">
                <a:hlinkClick r:id="rId3"/>
              </a:rPr>
              <a:t>/</a:t>
            </a:r>
            <a:r>
              <a:rPr lang="ro-RO" dirty="0" smtClean="0"/>
              <a:t> </a:t>
            </a:r>
          </a:p>
          <a:p>
            <a:r>
              <a:rPr lang="ro-RO" dirty="0">
                <a:hlinkClick r:id="rId4"/>
              </a:rPr>
              <a:t>http://red.prodidactica.md</a:t>
            </a:r>
            <a:r>
              <a:rPr lang="ro-RO" dirty="0" smtClean="0">
                <a:hlinkClick r:id="rId4"/>
              </a:rPr>
              <a:t>/</a:t>
            </a:r>
            <a:endParaRPr lang="ro-RO" dirty="0" smtClean="0"/>
          </a:p>
          <a:p>
            <a:r>
              <a:rPr lang="ro-RO" dirty="0" smtClean="0">
                <a:hlinkClick r:id="rId5"/>
              </a:rPr>
              <a:t>https://rosioru.ro/2020/07/13/peste-100-de-instrumente-online-utile-in-educatie/</a:t>
            </a:r>
            <a:r>
              <a:rPr lang="ro-RO" dirty="0" smtClean="0"/>
              <a:t> </a:t>
            </a:r>
            <a:endParaRPr lang="ro-RO" dirty="0"/>
          </a:p>
        </p:txBody>
      </p:sp>
      <p:sp>
        <p:nvSpPr>
          <p:cNvPr id="5" name="Нижний колонтитул 4"/>
          <p:cNvSpPr>
            <a:spLocks noGrp="1"/>
          </p:cNvSpPr>
          <p:nvPr>
            <p:ph type="ftr" sz="quarter" idx="11"/>
          </p:nvPr>
        </p:nvSpPr>
        <p:spPr/>
        <p:txBody>
          <a:bodyPr/>
          <a:lstStyle/>
          <a:p>
            <a:r>
              <a:rPr lang="en-US" smtClean="0"/>
              <a:t>Acest material a fost elaborat în cadrul Proiectului "Comunități de bune practici în educație " , ediția 2021-2022, organizat de către Corpul Păcii Moldova cu suportul financiar USAID </a:t>
            </a:r>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 xmlns:p14="http://schemas.microsoft.com/office/powerpoint/2010/main" val="2099559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subsol 3">
            <a:extLst>
              <a:ext uri="{FF2B5EF4-FFF2-40B4-BE49-F238E27FC236}">
                <a16:creationId xmlns="" xmlns:a16="http://schemas.microsoft.com/office/drawing/2014/main" id="{A36F68DA-1EB6-4469-8CFC-227ADD71DA3E}"/>
              </a:ext>
            </a:extLst>
          </p:cNvPr>
          <p:cNvSpPr>
            <a:spLocks noGrp="1"/>
          </p:cNvSpPr>
          <p:nvPr>
            <p:ph type="ftr" sz="quarter" idx="11"/>
          </p:nvPr>
        </p:nvSpPr>
        <p:spPr>
          <a:xfrm>
            <a:off x="541435" y="5504968"/>
            <a:ext cx="6917210" cy="365125"/>
          </a:xfrm>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4DF599CC-34C3-42FE-8405-E5A21649407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Picture 1" descr="hanging_around_with_success_500_clr.gif">
            <a:extLst>
              <a:ext uri="{FF2B5EF4-FFF2-40B4-BE49-F238E27FC236}">
                <a16:creationId xmlns="" xmlns:a16="http://schemas.microsoft.com/office/drawing/2014/main" id="{B42A4650-E3FB-487D-8F14-676020AB1E60}"/>
              </a:ext>
            </a:extLst>
          </p:cNvPr>
          <p:cNvPicPr>
            <a:picLocks noChangeAspect="1"/>
          </p:cNvPicPr>
          <p:nvPr/>
        </p:nvPicPr>
        <p:blipFill>
          <a:blip r:embed="rId2"/>
          <a:srcRect/>
          <a:stretch>
            <a:fillRect/>
          </a:stretch>
        </p:blipFill>
        <p:spPr bwMode="auto">
          <a:xfrm>
            <a:off x="6117825" y="2804163"/>
            <a:ext cx="3956050" cy="2674938"/>
          </a:xfrm>
          <a:prstGeom prst="rect">
            <a:avLst/>
          </a:prstGeom>
          <a:noFill/>
          <a:ln w="9525">
            <a:noFill/>
            <a:miter lim="800000"/>
            <a:headEnd/>
            <a:tailEnd/>
          </a:ln>
        </p:spPr>
      </p:pic>
      <p:sp>
        <p:nvSpPr>
          <p:cNvPr id="8" name="CasetăText 7">
            <a:extLst>
              <a:ext uri="{FF2B5EF4-FFF2-40B4-BE49-F238E27FC236}">
                <a16:creationId xmlns="" xmlns:a16="http://schemas.microsoft.com/office/drawing/2014/main" id="{C8F0E002-6174-4A02-8B76-C36E808EFE19}"/>
              </a:ext>
            </a:extLst>
          </p:cNvPr>
          <p:cNvSpPr txBox="1"/>
          <p:nvPr/>
        </p:nvSpPr>
        <p:spPr>
          <a:xfrm>
            <a:off x="4700104" y="2079175"/>
            <a:ext cx="4589669" cy="954107"/>
          </a:xfrm>
          <a:prstGeom prst="rect">
            <a:avLst/>
          </a:prstGeom>
          <a:noFill/>
        </p:spPr>
        <p:txBody>
          <a:bodyPr wrap="square">
            <a:spAutoFit/>
          </a:bodyPr>
          <a:lstStyle/>
          <a:p>
            <a:pPr algn="ctr"/>
            <a:r>
              <a:rPr lang="ro-RO" altLang="en-US" sz="2800" b="1" dirty="0">
                <a:latin typeface="Times New Roman" pitchFamily="18" charset="0"/>
                <a:ea typeface="MS PGothic" pitchFamily="34" charset="-128"/>
                <a:cs typeface="Times New Roman" pitchFamily="18" charset="0"/>
              </a:rPr>
              <a:t>VĂ MULŢUMIM!</a:t>
            </a:r>
            <a:br>
              <a:rPr lang="ro-RO" altLang="en-US" sz="2800" b="1" dirty="0">
                <a:latin typeface="Times New Roman" pitchFamily="18" charset="0"/>
                <a:ea typeface="MS PGothic" pitchFamily="34" charset="-128"/>
                <a:cs typeface="Times New Roman" pitchFamily="18" charset="0"/>
              </a:rPr>
            </a:br>
            <a:endParaRPr lang="ro-RO" sz="2800" dirty="0"/>
          </a:p>
        </p:txBody>
      </p:sp>
      <p:sp>
        <p:nvSpPr>
          <p:cNvPr id="9" name="Content Placeholder 12">
            <a:extLst>
              <a:ext uri="{FF2B5EF4-FFF2-40B4-BE49-F238E27FC236}">
                <a16:creationId xmlns="" xmlns:a16="http://schemas.microsoft.com/office/drawing/2014/main" id="{395048FF-3EB8-4A95-838E-9AC889165448}"/>
              </a:ext>
            </a:extLst>
          </p:cNvPr>
          <p:cNvSpPr txBox="1">
            <a:spLocks/>
          </p:cNvSpPr>
          <p:nvPr/>
        </p:nvSpPr>
        <p:spPr>
          <a:xfrm>
            <a:off x="422166" y="409352"/>
            <a:ext cx="3134098" cy="2623930"/>
          </a:xfrm>
          <a:prstGeom prst="rect">
            <a:avLst/>
          </a:prstGeom>
          <a:solidFill>
            <a:schemeClr val="accent4">
              <a:lumMod val="20000"/>
              <a:lumOff val="80000"/>
            </a:schemeClr>
          </a:solidFill>
        </p:spPr>
        <p:txBody>
          <a:bodyPr>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spcBef>
                <a:spcPts val="600"/>
              </a:spcBef>
              <a:spcAft>
                <a:spcPts val="1200"/>
              </a:spcAft>
              <a:buClr>
                <a:schemeClr val="tx2"/>
              </a:buClr>
              <a:buNone/>
            </a:pPr>
            <a:endParaRPr lang="ro-RO" sz="4400" b="1" dirty="0">
              <a:solidFill>
                <a:srgbClr val="C00000"/>
              </a:solidFill>
            </a:endParaRPr>
          </a:p>
          <a:p>
            <a:pPr marL="109728" indent="0" algn="ctr">
              <a:spcBef>
                <a:spcPts val="600"/>
              </a:spcBef>
              <a:spcAft>
                <a:spcPts val="1200"/>
              </a:spcAft>
              <a:buClr>
                <a:schemeClr val="tx2"/>
              </a:buClr>
              <a:buNone/>
            </a:pPr>
            <a:r>
              <a:rPr lang="ro-RO" sz="3600" b="1" dirty="0">
                <a:solidFill>
                  <a:srgbClr val="002060"/>
                </a:solidFill>
                <a:latin typeface="Times New Roman" pitchFamily="18" charset="0"/>
                <a:cs typeface="Times New Roman" pitchFamily="18" charset="0"/>
              </a:rPr>
              <a:t>Întrebări, opinii, comentarii</a:t>
            </a:r>
          </a:p>
        </p:txBody>
      </p:sp>
      <p:pic>
        <p:nvPicPr>
          <p:cNvPr id="10" name="Picture 7">
            <a:extLst>
              <a:ext uri="{FF2B5EF4-FFF2-40B4-BE49-F238E27FC236}">
                <a16:creationId xmlns="" xmlns:a16="http://schemas.microsoft.com/office/drawing/2014/main" id="{E39AA6E6-3CE5-4F08-AD79-B3091E703DC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5506" y="3222470"/>
            <a:ext cx="2960758" cy="1838325"/>
          </a:xfrm>
          <a:prstGeom prst="rect">
            <a:avLst/>
          </a:prstGeom>
        </p:spPr>
      </p:pic>
    </p:spTree>
    <p:extLst>
      <p:ext uri="{BB962C8B-B14F-4D97-AF65-F5344CB8AC3E}">
        <p14:creationId xmlns="" xmlns:p14="http://schemas.microsoft.com/office/powerpoint/2010/main" val="2127560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81192" y="5956137"/>
            <a:ext cx="8891992" cy="453807"/>
          </a:xfrm>
        </p:spPr>
        <p:txBody>
          <a:bodyPr/>
          <a:lstStyle/>
          <a:p>
            <a:r>
              <a:rPr lang="ro-RO" sz="1100" b="1" dirty="0"/>
              <a:t>Acest material a fost elaborat în cadrul Proiectului "Comunități de bune practici în educație " , ediția 2021-2022, organizat de către Corpul Păcii Moldova cu suportul financiar USAID </a:t>
            </a:r>
          </a:p>
        </p:txBody>
      </p:sp>
      <p:sp>
        <p:nvSpPr>
          <p:cNvPr id="5" name="Slide Number Placeholder 4"/>
          <p:cNvSpPr>
            <a:spLocks noGrp="1"/>
          </p:cNvSpPr>
          <p:nvPr>
            <p:ph type="sldNum" sz="quarter" idx="12"/>
          </p:nvPr>
        </p:nvSpPr>
        <p:spPr/>
        <p:txBody>
          <a:bodyPr>
            <a:normAutofit lnSpcReduction="10000"/>
          </a:bodyPr>
          <a:lstStyle/>
          <a:p>
            <a:fld id="{D57F1E4F-1CFF-5643-939E-217C01CDF565}" type="slidenum">
              <a:rPr lang="en-US" smtClean="0"/>
              <a:pPr/>
              <a:t>3</a:t>
            </a:fld>
            <a:endParaRPr lang="en-US" dirty="0"/>
          </a:p>
        </p:txBody>
      </p:sp>
      <p:sp>
        <p:nvSpPr>
          <p:cNvPr id="7" name="CasetăText 6">
            <a:extLst>
              <a:ext uri="{FF2B5EF4-FFF2-40B4-BE49-F238E27FC236}">
                <a16:creationId xmlns="" xmlns:a16="http://schemas.microsoft.com/office/drawing/2014/main" id="{DCB3C908-4DF2-4D0C-A5A7-C7E66119203B}"/>
              </a:ext>
            </a:extLst>
          </p:cNvPr>
          <p:cNvSpPr txBox="1"/>
          <p:nvPr/>
        </p:nvSpPr>
        <p:spPr>
          <a:xfrm>
            <a:off x="810480" y="1425897"/>
            <a:ext cx="9556721" cy="523220"/>
          </a:xfrm>
          <a:prstGeom prst="rect">
            <a:avLst/>
          </a:prstGeom>
          <a:noFill/>
        </p:spPr>
        <p:txBody>
          <a:bodyPr wrap="square">
            <a:spAutoFit/>
          </a:bodyPr>
          <a:lstStyle/>
          <a:p>
            <a:pPr algn="ctr"/>
            <a:r>
              <a:rPr lang="ro-RO" altLang="ro-RO" sz="2800" b="1" dirty="0">
                <a:solidFill>
                  <a:srgbClr val="FF0000"/>
                </a:solidFill>
                <a:latin typeface="Times New Roman" panose="02020603050405020304" pitchFamily="18" charset="0"/>
                <a:cs typeface="Times New Roman" panose="02020603050405020304" pitchFamily="18" charset="0"/>
              </a:rPr>
              <a:t>PARABOLA „Școala animalelor” (I)</a:t>
            </a:r>
          </a:p>
        </p:txBody>
      </p:sp>
      <p:sp>
        <p:nvSpPr>
          <p:cNvPr id="9" name="CasetăText 8">
            <a:extLst>
              <a:ext uri="{FF2B5EF4-FFF2-40B4-BE49-F238E27FC236}">
                <a16:creationId xmlns="" xmlns:a16="http://schemas.microsoft.com/office/drawing/2014/main" id="{C3F7AC18-1A6A-4243-823C-90BF9CDC965A}"/>
              </a:ext>
            </a:extLst>
          </p:cNvPr>
          <p:cNvSpPr txBox="1"/>
          <p:nvPr/>
        </p:nvSpPr>
        <p:spPr>
          <a:xfrm>
            <a:off x="581192" y="2078465"/>
            <a:ext cx="11135633" cy="3862596"/>
          </a:xfrm>
          <a:prstGeom prst="rect">
            <a:avLst/>
          </a:prstGeom>
          <a:noFill/>
        </p:spPr>
        <p:txBody>
          <a:bodyPr wrap="square">
            <a:spAutoFit/>
          </a:bodyPr>
          <a:lstStyle/>
          <a:p>
            <a:pPr indent="457200" algn="just">
              <a:spcBef>
                <a:spcPts val="600"/>
              </a:spcBef>
              <a:spcAft>
                <a:spcPts val="600"/>
              </a:spcAft>
            </a:pP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Într-o zi, animalele s-au hotărât să facă ceva pentru a rezolva problemele lumii moderne. Au organizat alegeri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un urs, un bursuc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un castor au fost desemnați membri ai Comisiei de învățământ. Un arici a fost angajat ca profesor. Programul consta în alergare, cățărare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zbor si, pentru a înlesni procesul de învățământ, s-a hotărât ca toate aceste discipline vor fi obligatorii. </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x-none" sz="2000" kern="1200" dirty="0">
                <a:effectLst/>
                <a:latin typeface="Times New Roman" panose="02020603050405020304" pitchFamily="18" charset="0"/>
                <a:ea typeface="Calibri" panose="020F0502020204030204" pitchFamily="34" charset="0"/>
                <a:cs typeface="Times New Roman" panose="02020603050405020304" pitchFamily="18" charset="0"/>
              </a:rPr>
              <a:t>Rața îi întrecea pe toți la înot, chiar </a:t>
            </a:r>
            <a:r>
              <a:rPr lang="x-none" sz="2000" kern="12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x-none" sz="2000" kern="1200" dirty="0">
                <a:effectLst/>
                <a:latin typeface="Times New Roman" panose="02020603050405020304" pitchFamily="18" charset="0"/>
                <a:ea typeface="Calibri" panose="020F0502020204030204" pitchFamily="34" charset="0"/>
                <a:cs typeface="Times New Roman" panose="02020603050405020304" pitchFamily="18" charset="0"/>
              </a:rPr>
              <a:t> pe profesor, dar era mediocră la zbor </a:t>
            </a:r>
            <a:r>
              <a:rPr lang="x-none" sz="2000" kern="12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x-none" sz="2000" kern="1200" dirty="0">
                <a:effectLst/>
                <a:latin typeface="Times New Roman" panose="02020603050405020304" pitchFamily="18" charset="0"/>
                <a:ea typeface="Calibri" panose="020F0502020204030204" pitchFamily="34" charset="0"/>
                <a:cs typeface="Times New Roman" panose="02020603050405020304" pitchFamily="18" charset="0"/>
              </a:rPr>
              <a:t> extrem de slabă la alergare. Era atât de slabă încât s-a hotărât să i se facă un program aparte: trebuia să alerge pe când ceilalți mergeau să înoate. Dar acest antrenament i-a stâlcit </a:t>
            </a:r>
            <a:r>
              <a:rPr lang="x-none" sz="2000" kern="1200" dirty="0" err="1">
                <a:effectLst/>
                <a:latin typeface="Times New Roman" panose="02020603050405020304" pitchFamily="18" charset="0"/>
                <a:ea typeface="Calibri" panose="020F0502020204030204" pitchFamily="34" charset="0"/>
                <a:cs typeface="Times New Roman" panose="02020603050405020304" pitchFamily="18" charset="0"/>
              </a:rPr>
              <a:t>într</a:t>
            </a:r>
            <a:r>
              <a:rPr lang="x-none" sz="2000" kern="1200" dirty="0">
                <a:effectLst/>
                <a:latin typeface="Times New Roman" panose="02020603050405020304" pitchFamily="18" charset="0"/>
                <a:ea typeface="Calibri" panose="020F0502020204030204" pitchFamily="34" charset="0"/>
                <a:cs typeface="Times New Roman" panose="02020603050405020304" pitchFamily="18" charset="0"/>
              </a:rPr>
              <a:t>-atât labele palmate încât ea abia a obținut nota de trecere la examenul de natație. </a:t>
            </a:r>
          </a:p>
          <a:p>
            <a:pPr algn="just"/>
            <a:r>
              <a:rPr lang="x-none" sz="2000" kern="1200" dirty="0">
                <a:effectLst/>
                <a:latin typeface="Times New Roman" panose="02020603050405020304" pitchFamily="18" charset="0"/>
                <a:ea typeface="Calibri" panose="020F0502020204030204" pitchFamily="34" charset="0"/>
                <a:cs typeface="Times New Roman" panose="02020603050405020304" pitchFamily="18" charset="0"/>
              </a:rPr>
              <a:t>Veverița, care se cățăra mai bine decât oricine, avea întotdeauna nota cea mai bună la escaladare. Zborul, dimpotrivă, îi displăcea profund, căci cadrul didactic îi cerea să sară din vârful dealului, pe când ea prefera să-</a:t>
            </a:r>
            <a:r>
              <a:rPr lang="x-none" sz="2000" kern="12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x-none" sz="2000" kern="1200" dirty="0">
                <a:effectLst/>
                <a:latin typeface="Times New Roman" panose="02020603050405020304" pitchFamily="18" charset="0"/>
                <a:ea typeface="Calibri" panose="020F0502020204030204" pitchFamily="34" charset="0"/>
                <a:cs typeface="Times New Roman" panose="02020603050405020304" pitchFamily="18" charset="0"/>
              </a:rPr>
              <a:t> dea drumul din vârful copacilor. S-a obosit atât de mult încât, după o vreme, n-a mai obținut decât 8 la cățărare </a:t>
            </a:r>
            <a:r>
              <a:rPr lang="x-none" sz="2000" kern="12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x-none" sz="2000" kern="1200" dirty="0">
                <a:effectLst/>
                <a:latin typeface="Times New Roman" panose="02020603050405020304" pitchFamily="18" charset="0"/>
                <a:ea typeface="Calibri" panose="020F0502020204030204" pitchFamily="34" charset="0"/>
                <a:cs typeface="Times New Roman" panose="02020603050405020304" pitchFamily="18" charset="0"/>
              </a:rPr>
              <a:t> 6 la alergare. </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79947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subsol 3">
            <a:extLst>
              <a:ext uri="{FF2B5EF4-FFF2-40B4-BE49-F238E27FC236}">
                <a16:creationId xmlns="" xmlns:a16="http://schemas.microsoft.com/office/drawing/2014/main" id="{1389B394-FDBC-40E4-B633-23E6DAD306B5}"/>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0547E083-CC6F-4413-A707-168D98149A5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7" name="CasetăText 6">
            <a:extLst>
              <a:ext uri="{FF2B5EF4-FFF2-40B4-BE49-F238E27FC236}">
                <a16:creationId xmlns="" xmlns:a16="http://schemas.microsoft.com/office/drawing/2014/main" id="{5F6EF783-F2C4-452E-B6BC-5535E67E2525}"/>
              </a:ext>
            </a:extLst>
          </p:cNvPr>
          <p:cNvSpPr txBox="1"/>
          <p:nvPr/>
        </p:nvSpPr>
        <p:spPr>
          <a:xfrm>
            <a:off x="589817" y="1359810"/>
            <a:ext cx="9556721" cy="523220"/>
          </a:xfrm>
          <a:prstGeom prst="rect">
            <a:avLst/>
          </a:prstGeom>
          <a:noFill/>
        </p:spPr>
        <p:txBody>
          <a:bodyPr wrap="square">
            <a:spAutoFit/>
          </a:bodyPr>
          <a:lstStyle/>
          <a:p>
            <a:pPr algn="ctr"/>
            <a:r>
              <a:rPr lang="ro-RO" altLang="ro-RO" sz="2800" b="1" dirty="0">
                <a:solidFill>
                  <a:srgbClr val="FF0000"/>
                </a:solidFill>
                <a:latin typeface="Times New Roman" panose="02020603050405020304" pitchFamily="18" charset="0"/>
                <a:cs typeface="Times New Roman" panose="02020603050405020304" pitchFamily="18" charset="0"/>
              </a:rPr>
              <a:t>PARABOLA „Școala animalelor” (II)</a:t>
            </a:r>
          </a:p>
        </p:txBody>
      </p:sp>
      <p:sp>
        <p:nvSpPr>
          <p:cNvPr id="8" name="CasetăText 7">
            <a:extLst>
              <a:ext uri="{FF2B5EF4-FFF2-40B4-BE49-F238E27FC236}">
                <a16:creationId xmlns="" xmlns:a16="http://schemas.microsoft.com/office/drawing/2014/main" id="{AC704AE4-0A60-4F15-BF50-FF80F2509E34}"/>
              </a:ext>
            </a:extLst>
          </p:cNvPr>
          <p:cNvSpPr txBox="1"/>
          <p:nvPr/>
        </p:nvSpPr>
        <p:spPr>
          <a:xfrm>
            <a:off x="581190" y="1950074"/>
            <a:ext cx="10815679" cy="4617290"/>
          </a:xfrm>
          <a:prstGeom prst="rect">
            <a:avLst/>
          </a:prstGeom>
          <a:noFill/>
        </p:spPr>
        <p:txBody>
          <a:bodyPr wrap="square">
            <a:spAutoFit/>
          </a:bodyPr>
          <a:lstStyle/>
          <a:p>
            <a:pPr indent="457200" algn="just">
              <a:spcBef>
                <a:spcPts val="600"/>
              </a:spcBef>
              <a:spcAft>
                <a:spcPts val="600"/>
              </a:spcAft>
            </a:pP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Vulturul era un încăpățânat adesea pedepsit. Îi eclipsa pe toți ceilalți când era vorba să se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cațere</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în copaci, dar nu dorea să folosească decât propria sa metodă. S-a hotărât, prin urmare, să fie mutat într-o clasă de observație. </a:t>
            </a:r>
          </a:p>
          <a:p>
            <a:pPr indent="457200" algn="just">
              <a:spcBef>
                <a:spcPts val="600"/>
              </a:spcBef>
              <a:spcAft>
                <a:spcPts val="600"/>
              </a:spcAft>
            </a:pP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Iepurele era în primul rând campion la alergare, dar orele suplimentare pe care a fost obligat să le facă la piscine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sfârşiră</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prin a-i provoca o depresie nervoasă. La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sfârşitul</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anului, un țipar medaliat cu aur la natație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care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ştia</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să se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cațere</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să alerge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chiar să zboare obținu media cea mai mare la toate disciplinele. El a fost desemnat să rostească discursul de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sfârşit</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de an la distribuirea premiilor. Cârtița a refuzat să-</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înscrie copii la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şcoală</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deoarece consiliul de administrație al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şcolii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nu a vrut să recunoască săpatul în pământ ca disciplină de studiu.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Aşadar</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ea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-a dus odraslele să facă ucenicie la un viezure. </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Mai târziu, câinii de preerie s-au asociat cu câteva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cârtiţe</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cu porcii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mistreţi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şi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au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înfiinţat</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o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instituţie</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 privată, cu numele de Institutul de Arte Pătrunzătoare în Profunzime pentru Săpătorii deosebit de </a:t>
            </a:r>
            <a:r>
              <a:rPr lang="x-none" sz="2000" dirty="0" err="1">
                <a:effectLst/>
                <a:latin typeface="Times New Roman" panose="02020603050405020304" pitchFamily="18" charset="0"/>
                <a:ea typeface="Times New Roman" panose="02020603050405020304" pitchFamily="18" charset="0"/>
                <a:cs typeface="Times New Roman" panose="02020603050405020304" pitchFamily="18" charset="0"/>
              </a:rPr>
              <a:t>Talentaţi</a:t>
            </a:r>
            <a:r>
              <a:rPr lang="x-none"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Bef>
                <a:spcPts val="1200"/>
              </a:spcBef>
              <a:spcAft>
                <a:spcPts val="1200"/>
              </a:spcAft>
            </a:pPr>
            <a:r>
              <a:rPr lang="x-none" sz="1800" b="1" i="1" kern="1200" dirty="0">
                <a:effectLst/>
                <a:latin typeface="Times New Roman" panose="02020603050405020304" pitchFamily="18" charset="0"/>
                <a:ea typeface="Times New Roman" panose="02020603050405020304" pitchFamily="18" charset="0"/>
              </a:rPr>
              <a:t> </a:t>
            </a:r>
            <a:endParaRPr lang="ro-RO" sz="1800" kern="1200" dirty="0">
              <a:effectLst/>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168308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3178191-603D-4926-80FC-3B8D5621D245}"/>
              </a:ext>
            </a:extLst>
          </p:cNvPr>
          <p:cNvSpPr>
            <a:spLocks noGrp="1"/>
          </p:cNvSpPr>
          <p:nvPr>
            <p:ph type="title"/>
          </p:nvPr>
        </p:nvSpPr>
        <p:spPr/>
        <p:txBody>
          <a:bodyPr>
            <a:normAutofit fontScale="90000"/>
          </a:bodyPr>
          <a:lstStyle/>
          <a:p>
            <a:r>
              <a:rPr lang="x-none" b="1">
                <a:latin typeface="Times New Roman" panose="02020603050405020304" pitchFamily="18" charset="0"/>
                <a:cs typeface="Times New Roman" panose="02020603050405020304" pitchFamily="18" charset="0"/>
              </a:rPr>
              <a:t>Reflecții</a:t>
            </a:r>
            <a:r>
              <a:rPr lang="x-none" b="1" smtClean="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p:txBody>
      </p:sp>
      <p:graphicFrame>
        <p:nvGraphicFramePr>
          <p:cNvPr id="6" name="Substituent conținut 5">
            <a:extLst>
              <a:ext uri="{FF2B5EF4-FFF2-40B4-BE49-F238E27FC236}">
                <a16:creationId xmlns="" xmlns:a16="http://schemas.microsoft.com/office/drawing/2014/main" id="{2D322F18-C74A-4463-93D2-CDB46F121369}"/>
              </a:ext>
            </a:extLst>
          </p:cNvPr>
          <p:cNvGraphicFramePr>
            <a:graphicFrameLocks noGrp="1"/>
          </p:cNvGraphicFramePr>
          <p:nvPr>
            <p:ph idx="1"/>
            <p:extLst>
              <p:ext uri="{D42A27DB-BD31-4B8C-83A1-F6EECF244321}">
                <p14:modId xmlns="" xmlns:p14="http://schemas.microsoft.com/office/powerpoint/2010/main" val="878919833"/>
              </p:ext>
            </p:extLst>
          </p:nvPr>
        </p:nvGraphicFramePr>
        <p:xfrm>
          <a:off x="581192" y="1992602"/>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ubstituent subsol 3">
            <a:extLst>
              <a:ext uri="{FF2B5EF4-FFF2-40B4-BE49-F238E27FC236}">
                <a16:creationId xmlns="" xmlns:a16="http://schemas.microsoft.com/office/drawing/2014/main" id="{E02FF3AF-D7FE-4CAF-9014-41DD214D8083}"/>
              </a:ext>
            </a:extLst>
          </p:cNvPr>
          <p:cNvSpPr>
            <a:spLocks noGrp="1"/>
          </p:cNvSpPr>
          <p:nvPr>
            <p:ph type="ftr" sz="quarter" idx="11"/>
          </p:nvPr>
        </p:nvSpPr>
        <p:spPr/>
        <p:txBody>
          <a:bodyPr/>
          <a:lstStyle/>
          <a:p>
            <a:r>
              <a:rPr lang="en-US" dirty="0" err="1"/>
              <a:t>Acest</a:t>
            </a:r>
            <a:r>
              <a:rPr lang="en-US" dirty="0"/>
              <a:t> material a </a:t>
            </a:r>
            <a:r>
              <a:rPr lang="en-US" dirty="0" err="1"/>
              <a:t>fost</a:t>
            </a:r>
            <a:r>
              <a:rPr lang="en-US" dirty="0"/>
              <a:t> </a:t>
            </a:r>
            <a:r>
              <a:rPr lang="en-US" dirty="0" err="1"/>
              <a:t>elaborat</a:t>
            </a:r>
            <a:r>
              <a:rPr lang="en-US" dirty="0"/>
              <a:t> </a:t>
            </a:r>
            <a:r>
              <a:rPr lang="en-US" dirty="0" err="1"/>
              <a:t>în</a:t>
            </a:r>
            <a:r>
              <a:rPr lang="en-US" dirty="0"/>
              <a:t> </a:t>
            </a:r>
            <a:r>
              <a:rPr lang="en-US" dirty="0" err="1"/>
              <a:t>cadrul</a:t>
            </a:r>
            <a:r>
              <a:rPr lang="en-US" dirty="0"/>
              <a:t> </a:t>
            </a:r>
            <a:r>
              <a:rPr lang="en-US" dirty="0" err="1"/>
              <a:t>Proiectului</a:t>
            </a:r>
            <a:r>
              <a:rPr lang="en-US" dirty="0"/>
              <a:t> "</a:t>
            </a:r>
            <a:r>
              <a:rPr lang="en-US" dirty="0" err="1"/>
              <a:t>Comunități</a:t>
            </a:r>
            <a:r>
              <a:rPr lang="en-US" dirty="0"/>
              <a:t> de </a:t>
            </a:r>
            <a:r>
              <a:rPr lang="en-US" dirty="0" err="1"/>
              <a:t>bune</a:t>
            </a:r>
            <a:r>
              <a:rPr lang="en-US" dirty="0"/>
              <a:t> </a:t>
            </a:r>
            <a:r>
              <a:rPr lang="en-US" dirty="0" err="1"/>
              <a:t>practici</a:t>
            </a:r>
            <a:r>
              <a:rPr lang="en-US" dirty="0"/>
              <a:t> </a:t>
            </a:r>
            <a:r>
              <a:rPr lang="en-US" dirty="0" err="1"/>
              <a:t>în</a:t>
            </a:r>
            <a:r>
              <a:rPr lang="en-US" dirty="0"/>
              <a:t> </a:t>
            </a:r>
            <a:r>
              <a:rPr lang="en-US" dirty="0" err="1"/>
              <a:t>educație</a:t>
            </a:r>
            <a:r>
              <a:rPr lang="en-US" dirty="0"/>
              <a:t> " , </a:t>
            </a:r>
            <a:r>
              <a:rPr lang="en-US" dirty="0" err="1"/>
              <a:t>ediția</a:t>
            </a:r>
            <a:r>
              <a:rPr lang="en-US" dirty="0"/>
              <a:t> 2021-2022, </a:t>
            </a:r>
            <a:r>
              <a:rPr lang="en-US" dirty="0" err="1"/>
              <a:t>organizat</a:t>
            </a:r>
            <a:r>
              <a:rPr lang="en-US" dirty="0"/>
              <a:t> de </a:t>
            </a:r>
            <a:r>
              <a:rPr lang="en-US" dirty="0" err="1"/>
              <a:t>către</a:t>
            </a:r>
            <a:r>
              <a:rPr lang="en-US" dirty="0"/>
              <a:t> </a:t>
            </a:r>
            <a:r>
              <a:rPr lang="en-US" dirty="0" err="1"/>
              <a:t>Corpul</a:t>
            </a:r>
            <a:r>
              <a:rPr lang="en-US" dirty="0"/>
              <a:t> </a:t>
            </a:r>
            <a:r>
              <a:rPr lang="en-US" dirty="0" err="1"/>
              <a:t>Păcii</a:t>
            </a:r>
            <a:r>
              <a:rPr lang="en-US" dirty="0"/>
              <a:t> Moldova cu </a:t>
            </a:r>
            <a:r>
              <a:rPr lang="en-US" dirty="0" err="1"/>
              <a:t>suportul</a:t>
            </a:r>
            <a:r>
              <a:rPr lang="en-US" dirty="0"/>
              <a:t> </a:t>
            </a:r>
            <a:r>
              <a:rPr lang="en-US" dirty="0" err="1"/>
              <a:t>financiar</a:t>
            </a:r>
            <a:r>
              <a:rPr lang="en-US" dirty="0"/>
              <a:t> USAID </a:t>
            </a:r>
          </a:p>
        </p:txBody>
      </p:sp>
      <p:sp>
        <p:nvSpPr>
          <p:cNvPr id="5" name="Substituent număr diapozitiv 4">
            <a:extLst>
              <a:ext uri="{FF2B5EF4-FFF2-40B4-BE49-F238E27FC236}">
                <a16:creationId xmlns="" xmlns:a16="http://schemas.microsoft.com/office/drawing/2014/main" id="{41DB9E2F-799C-409F-A6FF-2E8647FA2B8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 xmlns:p14="http://schemas.microsoft.com/office/powerpoint/2010/main" val="3586984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62C30268-1FAD-422D-B511-E4E1A283DB6C}"/>
              </a:ext>
            </a:extLst>
          </p:cNvPr>
          <p:cNvSpPr>
            <a:spLocks noGrp="1"/>
          </p:cNvSpPr>
          <p:nvPr>
            <p:ph type="title"/>
          </p:nvPr>
        </p:nvSpPr>
        <p:spPr>
          <a:xfrm>
            <a:off x="581192" y="331095"/>
            <a:ext cx="11029616" cy="1013800"/>
          </a:xfrm>
        </p:spPr>
        <p:txBody>
          <a:bodyPr/>
          <a:lstStyle/>
          <a:p>
            <a:pPr algn="ctr"/>
            <a:r>
              <a:rPr lang="ro-RO" dirty="0">
                <a:solidFill>
                  <a:srgbClr val="FFFF00"/>
                </a:solidFill>
                <a:latin typeface="Times New Roman" panose="02020603050405020304" pitchFamily="18" charset="0"/>
                <a:cs typeface="Times New Roman" panose="02020603050405020304" pitchFamily="18" charset="0"/>
              </a:rPr>
              <a:t>Elevii cu DIFICULTĂȚI DE ÎNVĂȚARE</a:t>
            </a:r>
          </a:p>
        </p:txBody>
      </p:sp>
      <p:sp>
        <p:nvSpPr>
          <p:cNvPr id="4" name="Substituent subsol 3">
            <a:extLst>
              <a:ext uri="{FF2B5EF4-FFF2-40B4-BE49-F238E27FC236}">
                <a16:creationId xmlns="" xmlns:a16="http://schemas.microsoft.com/office/drawing/2014/main" id="{80384875-BB20-4583-A1AE-1D9EBEB447DA}"/>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0EA92247-9552-4D76-A426-4B8C49E8D986}"/>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026" name="Picture 2" descr="Baieti 23 | Planse de Colorat .ro">
            <a:extLst>
              <a:ext uri="{FF2B5EF4-FFF2-40B4-BE49-F238E27FC236}">
                <a16:creationId xmlns="" xmlns:a16="http://schemas.microsoft.com/office/drawing/2014/main" id="{26750E4F-23A2-400B-AA2A-36F6504B095C}"/>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35055" y="2193923"/>
            <a:ext cx="3514725" cy="3620467"/>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asetăText 10">
            <a:extLst>
              <a:ext uri="{FF2B5EF4-FFF2-40B4-BE49-F238E27FC236}">
                <a16:creationId xmlns="" xmlns:a16="http://schemas.microsoft.com/office/drawing/2014/main" id="{17EBFEB9-4087-49A2-B9CB-774EA3EA341C}"/>
              </a:ext>
            </a:extLst>
          </p:cNvPr>
          <p:cNvSpPr txBox="1"/>
          <p:nvPr/>
        </p:nvSpPr>
        <p:spPr>
          <a:xfrm>
            <a:off x="647012" y="1792891"/>
            <a:ext cx="6096000" cy="646331"/>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prezintă întârzieri </a:t>
            </a:r>
            <a:r>
              <a:rPr lang="ro-RO" sz="1800" kern="1200" dirty="0" err="1">
                <a:effectLst/>
                <a:latin typeface="Times New Roman" panose="02020603050405020304" pitchFamily="18" charset="0"/>
                <a:ea typeface="Calibri" panose="020F0502020204030204" pitchFamily="34" charset="0"/>
              </a:rPr>
              <a:t>faţă</a:t>
            </a:r>
            <a:r>
              <a:rPr lang="ro-RO" sz="1800" kern="1200" dirty="0">
                <a:effectLst/>
                <a:latin typeface="Times New Roman" panose="02020603050405020304" pitchFamily="18" charset="0"/>
                <a:ea typeface="Calibri" panose="020F0502020204030204" pitchFamily="34" charset="0"/>
              </a:rPr>
              <a:t> de nivelul </a:t>
            </a:r>
            <a:r>
              <a:rPr lang="ro-RO" sz="1800" kern="1200" dirty="0" err="1">
                <a:effectLst/>
                <a:latin typeface="Times New Roman" panose="02020603050405020304" pitchFamily="18" charset="0"/>
                <a:ea typeface="Calibri" panose="020F0502020204030204" pitchFamily="34" charset="0"/>
              </a:rPr>
              <a:t>obişnuit</a:t>
            </a:r>
            <a:r>
              <a:rPr lang="ro-RO" sz="1800" kern="1200" dirty="0">
                <a:effectLst/>
                <a:latin typeface="Times New Roman" panose="02020603050405020304" pitchFamily="18" charset="0"/>
                <a:ea typeface="Calibri" panose="020F0502020204030204" pitchFamily="34" charset="0"/>
              </a:rPr>
              <a:t> al </a:t>
            </a:r>
            <a:r>
              <a:rPr lang="ro-RO" sz="1800" kern="1200" dirty="0" err="1">
                <a:effectLst/>
                <a:latin typeface="Times New Roman" panose="02020603050405020304" pitchFamily="18" charset="0"/>
                <a:ea typeface="Calibri" panose="020F0502020204030204" pitchFamily="34" charset="0"/>
              </a:rPr>
              <a:t>achiziţiilor</a:t>
            </a:r>
            <a:r>
              <a:rPr lang="ro-RO" sz="1800" kern="1200" dirty="0">
                <a:effectLst/>
                <a:latin typeface="Times New Roman" panose="02020603050405020304" pitchFamily="18" charset="0"/>
                <a:ea typeface="Calibri" panose="020F0502020204030204" pitchFamily="34" charset="0"/>
              </a:rPr>
              <a:t> </a:t>
            </a:r>
            <a:r>
              <a:rPr lang="ro-RO" sz="1800" kern="1200" dirty="0" err="1">
                <a:effectLst/>
                <a:latin typeface="Times New Roman" panose="02020603050405020304" pitchFamily="18" charset="0"/>
                <a:ea typeface="Calibri" panose="020F0502020204030204" pitchFamily="34" charset="0"/>
              </a:rPr>
              <a:t>şcolare</a:t>
            </a:r>
            <a:r>
              <a:rPr lang="ro-RO" sz="1800" kern="1200" dirty="0">
                <a:effectLst/>
                <a:latin typeface="Times New Roman" panose="02020603050405020304" pitchFamily="18" charset="0"/>
                <a:ea typeface="Calibri" panose="020F0502020204030204" pitchFamily="34" charset="0"/>
              </a:rPr>
              <a:t>, în raport cu programa </a:t>
            </a:r>
            <a:r>
              <a:rPr lang="ro-RO" sz="1800" kern="1200" dirty="0" err="1">
                <a:effectLst/>
                <a:latin typeface="Times New Roman" panose="02020603050405020304" pitchFamily="18" charset="0"/>
                <a:ea typeface="Calibri" panose="020F0502020204030204" pitchFamily="34" charset="0"/>
              </a:rPr>
              <a:t>şcolară</a:t>
            </a:r>
            <a:r>
              <a:rPr lang="ro-RO" sz="1800" kern="1200" dirty="0">
                <a:effectLst/>
                <a:latin typeface="Times New Roman" panose="02020603050405020304" pitchFamily="18" charset="0"/>
                <a:ea typeface="Calibri" panose="020F0502020204030204" pitchFamily="34" charset="0"/>
              </a:rPr>
              <a:t>. </a:t>
            </a:r>
            <a:endParaRPr lang="ro-RO" dirty="0"/>
          </a:p>
        </p:txBody>
      </p:sp>
      <p:sp>
        <p:nvSpPr>
          <p:cNvPr id="13" name="CasetăText 12">
            <a:extLst>
              <a:ext uri="{FF2B5EF4-FFF2-40B4-BE49-F238E27FC236}">
                <a16:creationId xmlns="" xmlns:a16="http://schemas.microsoft.com/office/drawing/2014/main" id="{BA687933-6D62-49FF-B149-11AB71996235}"/>
              </a:ext>
            </a:extLst>
          </p:cNvPr>
          <p:cNvSpPr txBox="1"/>
          <p:nvPr/>
        </p:nvSpPr>
        <p:spPr>
          <a:xfrm>
            <a:off x="7133667" y="2719359"/>
            <a:ext cx="4723447" cy="1047979"/>
          </a:xfrm>
          <a:prstGeom prst="rect">
            <a:avLst/>
          </a:prstGeom>
          <a:noFill/>
        </p:spPr>
        <p:txBody>
          <a:bodyPr wrap="square">
            <a:spAutoFit/>
          </a:bodyPr>
          <a:lstStyle/>
          <a:p>
            <a:pPr lvl="0" algn="just">
              <a:lnSpc>
                <a:spcPct val="115000"/>
              </a:lnSpc>
              <a:spcAft>
                <a:spcPts val="1000"/>
              </a:spcAft>
              <a:buSzPts val="1200"/>
            </a:pPr>
            <a:r>
              <a:rPr lang="ro-RO" dirty="0">
                <a:latin typeface="Times New Roman" panose="02020603050405020304" pitchFamily="18" charset="0"/>
                <a:ea typeface="Calibri" panose="020F0502020204030204" pitchFamily="34" charset="0"/>
              </a:rPr>
              <a:t>n</a:t>
            </a:r>
            <a:r>
              <a:rPr lang="ro-RO" sz="1800" kern="1200" dirty="0">
                <a:effectLst/>
                <a:latin typeface="Times New Roman" panose="02020603050405020304" pitchFamily="18" charset="0"/>
                <a:ea typeface="Calibri" panose="020F0502020204030204" pitchFamily="34" charset="0"/>
              </a:rPr>
              <a:t>u-şi poate controla impulsurile (pune mâna pe orice îi captează atenţia, întrerupe, nu are răbdare să-i vină rândul etc.)</a:t>
            </a:r>
          </a:p>
        </p:txBody>
      </p:sp>
      <p:sp>
        <p:nvSpPr>
          <p:cNvPr id="15" name="CasetăText 14">
            <a:extLst>
              <a:ext uri="{FF2B5EF4-FFF2-40B4-BE49-F238E27FC236}">
                <a16:creationId xmlns="" xmlns:a16="http://schemas.microsoft.com/office/drawing/2014/main" id="{9B3D304E-E842-4435-8B22-876E5AB3B93A}"/>
              </a:ext>
            </a:extLst>
          </p:cNvPr>
          <p:cNvSpPr txBox="1"/>
          <p:nvPr/>
        </p:nvSpPr>
        <p:spPr>
          <a:xfrm>
            <a:off x="286095" y="3332938"/>
            <a:ext cx="3407712" cy="923330"/>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probleme de organizare </a:t>
            </a:r>
            <a:r>
              <a:rPr lang="ro-RO" sz="1800" kern="1200" dirty="0" err="1">
                <a:effectLst/>
                <a:latin typeface="Times New Roman" panose="02020603050405020304" pitchFamily="18" charset="0"/>
                <a:ea typeface="Calibri" panose="020F0502020204030204" pitchFamily="34" charset="0"/>
              </a:rPr>
              <a:t>şi</a:t>
            </a:r>
            <a:r>
              <a:rPr lang="ro-RO" sz="1800" kern="1200" dirty="0">
                <a:effectLst/>
                <a:latin typeface="Times New Roman" panose="02020603050405020304" pitchFamily="18" charset="0"/>
                <a:ea typeface="Calibri" panose="020F0502020204030204" pitchFamily="34" charset="0"/>
              </a:rPr>
              <a:t> planificare, de ordonare a lucrurilor, sărirea unor etape</a:t>
            </a:r>
            <a:endParaRPr lang="ro-RO" dirty="0"/>
          </a:p>
        </p:txBody>
      </p:sp>
      <p:sp>
        <p:nvSpPr>
          <p:cNvPr id="17" name="CasetăText 16">
            <a:extLst>
              <a:ext uri="{FF2B5EF4-FFF2-40B4-BE49-F238E27FC236}">
                <a16:creationId xmlns="" xmlns:a16="http://schemas.microsoft.com/office/drawing/2014/main" id="{FCDCACB2-7D2B-41BC-9875-F525465140DE}"/>
              </a:ext>
            </a:extLst>
          </p:cNvPr>
          <p:cNvSpPr txBox="1"/>
          <p:nvPr/>
        </p:nvSpPr>
        <p:spPr>
          <a:xfrm>
            <a:off x="1290637" y="4203425"/>
            <a:ext cx="4301780" cy="369332"/>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o</a:t>
            </a:r>
            <a:r>
              <a:rPr lang="ro-RO" sz="1800" kern="1200" dirty="0">
                <a:effectLst/>
                <a:latin typeface="Times New Roman" panose="02020603050405020304" pitchFamily="18" charset="0"/>
                <a:ea typeface="Calibri" panose="020F0502020204030204" pitchFamily="34" charset="0"/>
              </a:rPr>
              <a:t>rientarea </a:t>
            </a:r>
            <a:r>
              <a:rPr lang="ro-RO" sz="1800" kern="1200" dirty="0" err="1">
                <a:effectLst/>
                <a:latin typeface="Times New Roman" panose="02020603050405020304" pitchFamily="18" charset="0"/>
                <a:ea typeface="Calibri" panose="020F0502020204030204" pitchFamily="34" charset="0"/>
              </a:rPr>
              <a:t>spaţio</a:t>
            </a:r>
            <a:r>
              <a:rPr lang="ro-RO" sz="1800" kern="1200" dirty="0">
                <a:effectLst/>
                <a:latin typeface="Times New Roman" panose="02020603050405020304" pitchFamily="18" charset="0"/>
                <a:ea typeface="Calibri" panose="020F0502020204030204" pitchFamily="34" charset="0"/>
              </a:rPr>
              <a:t>-temporală deficitară</a:t>
            </a:r>
            <a:endParaRPr lang="ro-RO" dirty="0"/>
          </a:p>
        </p:txBody>
      </p:sp>
      <p:sp>
        <p:nvSpPr>
          <p:cNvPr id="19" name="CasetăText 18">
            <a:extLst>
              <a:ext uri="{FF2B5EF4-FFF2-40B4-BE49-F238E27FC236}">
                <a16:creationId xmlns="" xmlns:a16="http://schemas.microsoft.com/office/drawing/2014/main" id="{C35BFEEB-23F4-4A60-98E4-59C4EE524BA4}"/>
              </a:ext>
            </a:extLst>
          </p:cNvPr>
          <p:cNvSpPr txBox="1"/>
          <p:nvPr/>
        </p:nvSpPr>
        <p:spPr>
          <a:xfrm>
            <a:off x="6966101" y="3927011"/>
            <a:ext cx="4002157" cy="646331"/>
          </a:xfrm>
          <a:prstGeom prst="rect">
            <a:avLst/>
          </a:prstGeom>
          <a:noFill/>
        </p:spPr>
        <p:txBody>
          <a:bodyPr wrap="square">
            <a:spAutoFit/>
          </a:bodyPr>
          <a:lstStyle/>
          <a:p>
            <a:r>
              <a:rPr lang="ro-RO" dirty="0">
                <a:latin typeface="Times New Roman" panose="02020603050405020304" pitchFamily="18" charset="0"/>
                <a:ea typeface="Calibri" panose="020F0502020204030204" pitchFamily="34" charset="0"/>
              </a:rPr>
              <a:t>l</a:t>
            </a:r>
            <a:r>
              <a:rPr lang="ro-RO" sz="1800" kern="1200" dirty="0">
                <a:effectLst/>
                <a:latin typeface="Times New Roman" panose="02020603050405020304" pitchFamily="18" charset="0"/>
                <a:ea typeface="Calibri" panose="020F0502020204030204" pitchFamily="34" charset="0"/>
              </a:rPr>
              <a:t>entoarea proceselor intelectuale; deficite de </a:t>
            </a:r>
            <a:r>
              <a:rPr lang="ro-RO" sz="1800" kern="1200" dirty="0" err="1">
                <a:effectLst/>
                <a:latin typeface="Times New Roman" panose="02020603050405020304" pitchFamily="18" charset="0"/>
                <a:ea typeface="Calibri" panose="020F0502020204030204" pitchFamily="34" charset="0"/>
              </a:rPr>
              <a:t>motivaţie</a:t>
            </a:r>
            <a:r>
              <a:rPr lang="ro-RO" sz="1800" kern="1200" dirty="0">
                <a:effectLst/>
                <a:latin typeface="Times New Roman" panose="02020603050405020304" pitchFamily="18" charset="0"/>
                <a:ea typeface="Calibri" panose="020F0502020204030204" pitchFamily="34" charset="0"/>
              </a:rPr>
              <a:t>. </a:t>
            </a:r>
            <a:endParaRPr lang="ro-RO" dirty="0"/>
          </a:p>
        </p:txBody>
      </p:sp>
      <p:sp>
        <p:nvSpPr>
          <p:cNvPr id="21" name="CasetăText 20">
            <a:extLst>
              <a:ext uri="{FF2B5EF4-FFF2-40B4-BE49-F238E27FC236}">
                <a16:creationId xmlns="" xmlns:a16="http://schemas.microsoft.com/office/drawing/2014/main" id="{813FC9CD-3684-429B-889B-B59770E6E1B7}"/>
              </a:ext>
            </a:extLst>
          </p:cNvPr>
          <p:cNvSpPr txBox="1"/>
          <p:nvPr/>
        </p:nvSpPr>
        <p:spPr>
          <a:xfrm>
            <a:off x="424070" y="4750833"/>
            <a:ext cx="6096000" cy="646331"/>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are nemulțumiri de ordin general în legătură</a:t>
            </a:r>
          </a:p>
          <a:p>
            <a:r>
              <a:rPr lang="ro-RO" sz="1800" kern="1200" dirty="0">
                <a:effectLst/>
                <a:latin typeface="Times New Roman" panose="02020603050405020304" pitchFamily="18" charset="0"/>
                <a:ea typeface="Calibri" panose="020F0502020204030204" pitchFamily="34" charset="0"/>
              </a:rPr>
              <a:t> cu școala</a:t>
            </a:r>
            <a:endParaRPr lang="ro-RO" dirty="0"/>
          </a:p>
        </p:txBody>
      </p:sp>
      <p:sp>
        <p:nvSpPr>
          <p:cNvPr id="23" name="CasetăText 22">
            <a:extLst>
              <a:ext uri="{FF2B5EF4-FFF2-40B4-BE49-F238E27FC236}">
                <a16:creationId xmlns="" xmlns:a16="http://schemas.microsoft.com/office/drawing/2014/main" id="{CCCA4358-7E6D-43B3-894D-00F729E6D9D4}"/>
              </a:ext>
            </a:extLst>
          </p:cNvPr>
          <p:cNvSpPr txBox="1"/>
          <p:nvPr/>
        </p:nvSpPr>
        <p:spPr>
          <a:xfrm>
            <a:off x="6987397" y="4675507"/>
            <a:ext cx="4625006" cy="646331"/>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se plânge în mod constant că este prea greu </a:t>
            </a:r>
          </a:p>
          <a:p>
            <a:r>
              <a:rPr lang="ro-RO" sz="1800" kern="1200" dirty="0">
                <a:effectLst/>
                <a:latin typeface="Times New Roman" panose="02020603050405020304" pitchFamily="18" charset="0"/>
                <a:ea typeface="Calibri" panose="020F0502020204030204" pitchFamily="34" charset="0"/>
              </a:rPr>
              <a:t>ceea ce i se cere să facă, repede se plictisește</a:t>
            </a:r>
            <a:endParaRPr lang="ro-RO" dirty="0"/>
          </a:p>
        </p:txBody>
      </p:sp>
      <p:sp>
        <p:nvSpPr>
          <p:cNvPr id="25" name="CasetăText 24">
            <a:extLst>
              <a:ext uri="{FF2B5EF4-FFF2-40B4-BE49-F238E27FC236}">
                <a16:creationId xmlns="" xmlns:a16="http://schemas.microsoft.com/office/drawing/2014/main" id="{169EDDA0-577F-435A-BF1C-ECBAAE02FB22}"/>
              </a:ext>
            </a:extLst>
          </p:cNvPr>
          <p:cNvSpPr txBox="1"/>
          <p:nvPr/>
        </p:nvSpPr>
        <p:spPr>
          <a:xfrm>
            <a:off x="7134522" y="1952106"/>
            <a:ext cx="4620872" cy="646331"/>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dificultăţi de concentrare a atenţiei, pe o perioadă scurtă de timp</a:t>
            </a:r>
            <a:endParaRPr lang="ro-RO" dirty="0"/>
          </a:p>
        </p:txBody>
      </p:sp>
      <p:sp>
        <p:nvSpPr>
          <p:cNvPr id="27" name="CasetăText 26">
            <a:extLst>
              <a:ext uri="{FF2B5EF4-FFF2-40B4-BE49-F238E27FC236}">
                <a16:creationId xmlns="" xmlns:a16="http://schemas.microsoft.com/office/drawing/2014/main" id="{E6177DDC-40D0-4917-8D8C-52F98FACFEFC}"/>
              </a:ext>
            </a:extLst>
          </p:cNvPr>
          <p:cNvSpPr txBox="1"/>
          <p:nvPr/>
        </p:nvSpPr>
        <p:spPr>
          <a:xfrm>
            <a:off x="7433951" y="5479958"/>
            <a:ext cx="4469726" cy="646331"/>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incapacitatea de a urmări indicaţiile orale, instrucţiunile care i se dau</a:t>
            </a:r>
            <a:endParaRPr lang="ro-RO" dirty="0"/>
          </a:p>
        </p:txBody>
      </p:sp>
      <p:sp>
        <p:nvSpPr>
          <p:cNvPr id="29" name="CasetăText 28">
            <a:extLst>
              <a:ext uri="{FF2B5EF4-FFF2-40B4-BE49-F238E27FC236}">
                <a16:creationId xmlns="" xmlns:a16="http://schemas.microsoft.com/office/drawing/2014/main" id="{636A1F1D-47CE-4057-AEF2-9EA8403DDD73}"/>
              </a:ext>
            </a:extLst>
          </p:cNvPr>
          <p:cNvSpPr txBox="1"/>
          <p:nvPr/>
        </p:nvSpPr>
        <p:spPr>
          <a:xfrm>
            <a:off x="841970" y="5457934"/>
            <a:ext cx="6096000" cy="369332"/>
          </a:xfrm>
          <a:prstGeom prst="rect">
            <a:avLst/>
          </a:prstGeom>
          <a:noFill/>
        </p:spPr>
        <p:txBody>
          <a:bodyPr wrap="square">
            <a:spAutoFit/>
          </a:bodyPr>
          <a:lstStyle/>
          <a:p>
            <a:r>
              <a:rPr lang="ro-RO" sz="1800" kern="1200" dirty="0" err="1">
                <a:solidFill>
                  <a:srgbClr val="000000"/>
                </a:solidFill>
                <a:effectLst/>
                <a:latin typeface="Times New Roman" panose="02020603050405020304" pitchFamily="18" charset="0"/>
                <a:ea typeface="Calibri" panose="020F0502020204030204" pitchFamily="34" charset="0"/>
              </a:rPr>
              <a:t>dificultăţi</a:t>
            </a:r>
            <a:r>
              <a:rPr lang="ro-RO" sz="1800" kern="1200" dirty="0">
                <a:solidFill>
                  <a:srgbClr val="000000"/>
                </a:solidFill>
                <a:effectLst/>
                <a:latin typeface="Times New Roman" panose="02020603050405020304" pitchFamily="18" charset="0"/>
                <a:ea typeface="Calibri" panose="020F0502020204030204" pitchFamily="34" charset="0"/>
              </a:rPr>
              <a:t> legate de citit, scris, calculat</a:t>
            </a:r>
            <a:endParaRPr lang="ro-RO" dirty="0"/>
          </a:p>
        </p:txBody>
      </p:sp>
      <p:sp>
        <p:nvSpPr>
          <p:cNvPr id="31" name="CasetăText 30">
            <a:extLst>
              <a:ext uri="{FF2B5EF4-FFF2-40B4-BE49-F238E27FC236}">
                <a16:creationId xmlns="" xmlns:a16="http://schemas.microsoft.com/office/drawing/2014/main" id="{C739AC41-E5C4-4498-B5FC-8B4526127183}"/>
              </a:ext>
            </a:extLst>
          </p:cNvPr>
          <p:cNvSpPr txBox="1"/>
          <p:nvPr/>
        </p:nvSpPr>
        <p:spPr>
          <a:xfrm>
            <a:off x="263673" y="2621556"/>
            <a:ext cx="4411609" cy="646331"/>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copilul întâmpină dificultăţi la formularea unui răspuns, este neîndemânatic</a:t>
            </a:r>
            <a:endParaRPr lang="ro-RO" dirty="0"/>
          </a:p>
        </p:txBody>
      </p:sp>
    </p:spTree>
    <p:extLst>
      <p:ext uri="{BB962C8B-B14F-4D97-AF65-F5344CB8AC3E}">
        <p14:creationId xmlns="" xmlns:p14="http://schemas.microsoft.com/office/powerpoint/2010/main" val="1405795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u 1">
            <a:extLst>
              <a:ext uri="{FF2B5EF4-FFF2-40B4-BE49-F238E27FC236}">
                <a16:creationId xmlns="" xmlns:a16="http://schemas.microsoft.com/office/drawing/2014/main" id="{E5C53944-A271-46E5-A2FF-C4104A88F6CA}"/>
              </a:ext>
            </a:extLst>
          </p:cNvPr>
          <p:cNvSpPr>
            <a:spLocks noGrp="1" noChangeArrowheads="1"/>
          </p:cNvSpPr>
          <p:nvPr>
            <p:ph type="title"/>
          </p:nvPr>
        </p:nvSpPr>
        <p:spPr>
          <a:xfrm>
            <a:off x="398430" y="579535"/>
            <a:ext cx="8596312" cy="660400"/>
          </a:xfrm>
        </p:spPr>
        <p:txBody>
          <a:bodyPr>
            <a:normAutofit fontScale="90000"/>
          </a:bodyPr>
          <a:lstStyle/>
          <a:p>
            <a:pPr algn="l"/>
            <a:r>
              <a:rPr lang="ro-RO" altLang="ro-RO" sz="2800" b="1" dirty="0">
                <a:solidFill>
                  <a:schemeClr val="tx1"/>
                </a:solidFill>
                <a:latin typeface="Times New Roman" panose="02020603050405020304" pitchFamily="18" charset="0"/>
                <a:cs typeface="Times New Roman" panose="02020603050405020304" pitchFamily="18" charset="0"/>
              </a:rPr>
              <a:t>Elevii cu Dizabilitate intelectuală</a:t>
            </a:r>
            <a:r>
              <a:rPr lang="ro-RO" altLang="ro-RO" sz="2800" b="1" dirty="0" smtClean="0">
                <a:solidFill>
                  <a:schemeClr val="tx1"/>
                </a:solidFill>
                <a:latin typeface="Times New Roman" panose="02020603050405020304" pitchFamily="18" charset="0"/>
                <a:cs typeface="Times New Roman" panose="02020603050405020304" pitchFamily="18" charset="0"/>
              </a:rPr>
              <a:t>/</a:t>
            </a:r>
            <a:r>
              <a:rPr lang="en-US" altLang="ro-RO" sz="2800" b="1" dirty="0" smtClean="0">
                <a:solidFill>
                  <a:schemeClr val="tx1"/>
                </a:solidFill>
                <a:latin typeface="Times New Roman" panose="02020603050405020304" pitchFamily="18" charset="0"/>
                <a:cs typeface="Times New Roman" panose="02020603050405020304" pitchFamily="18" charset="0"/>
              </a:rPr>
              <a:t/>
            </a:r>
            <a:br>
              <a:rPr lang="en-US" altLang="ro-RO" sz="2800" b="1" dirty="0" smtClean="0">
                <a:solidFill>
                  <a:schemeClr val="tx1"/>
                </a:solidFill>
                <a:latin typeface="Times New Roman" panose="02020603050405020304" pitchFamily="18" charset="0"/>
                <a:cs typeface="Times New Roman" panose="02020603050405020304" pitchFamily="18" charset="0"/>
              </a:rPr>
            </a:br>
            <a:r>
              <a:rPr lang="ro-RO" altLang="ro-RO" sz="2800" b="1" dirty="0" smtClean="0">
                <a:solidFill>
                  <a:schemeClr val="tx1"/>
                </a:solidFill>
                <a:latin typeface="Times New Roman" panose="02020603050405020304" pitchFamily="18" charset="0"/>
                <a:cs typeface="Times New Roman" panose="02020603050405020304" pitchFamily="18" charset="0"/>
              </a:rPr>
              <a:t>dificultăți </a:t>
            </a:r>
            <a:r>
              <a:rPr lang="ro-RO" altLang="ro-RO" sz="2800" b="1" dirty="0">
                <a:solidFill>
                  <a:schemeClr val="tx1"/>
                </a:solidFill>
                <a:latin typeface="Times New Roman" panose="02020603050405020304" pitchFamily="18" charset="0"/>
                <a:cs typeface="Times New Roman" panose="02020603050405020304" pitchFamily="18" charset="0"/>
              </a:rPr>
              <a:t>severe de învățare</a:t>
            </a:r>
          </a:p>
        </p:txBody>
      </p:sp>
      <p:pic>
        <p:nvPicPr>
          <p:cNvPr id="17411" name="Picture 2" descr="DIY. Puzzle corpul uman din fetru">
            <a:extLst>
              <a:ext uri="{FF2B5EF4-FFF2-40B4-BE49-F238E27FC236}">
                <a16:creationId xmlns="" xmlns:a16="http://schemas.microsoft.com/office/drawing/2014/main" id="{29DEE079-4556-421D-B79B-E84ACD65EF1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759434" y="2001732"/>
            <a:ext cx="5637212" cy="4300538"/>
          </a:xfrm>
          <a:noFill/>
        </p:spPr>
      </p:pic>
      <p:sp>
        <p:nvSpPr>
          <p:cNvPr id="17" name="Substituent subsol 3">
            <a:extLst>
              <a:ext uri="{FF2B5EF4-FFF2-40B4-BE49-F238E27FC236}">
                <a16:creationId xmlns="" xmlns:a16="http://schemas.microsoft.com/office/drawing/2014/main" id="{0997CEDA-8930-487B-BC0B-F93CDCE2FA62}"/>
              </a:ext>
            </a:extLst>
          </p:cNvPr>
          <p:cNvSpPr>
            <a:spLocks noGrp="1"/>
          </p:cNvSpPr>
          <p:nvPr>
            <p:ph type="ftr" sz="quarter" idx="11"/>
          </p:nvPr>
        </p:nvSpPr>
        <p:spPr>
          <a:xfrm>
            <a:off x="98854" y="6378874"/>
            <a:ext cx="6917210" cy="365125"/>
          </a:xfrm>
        </p:spPr>
        <p:txBody>
          <a:bodyPr/>
          <a:lstStyle/>
          <a:p>
            <a:r>
              <a:rPr lang="en-US" dirty="0" err="1"/>
              <a:t>Acest</a:t>
            </a:r>
            <a:r>
              <a:rPr lang="en-US" dirty="0"/>
              <a:t> material a </a:t>
            </a:r>
            <a:r>
              <a:rPr lang="en-US" dirty="0" err="1"/>
              <a:t>fost</a:t>
            </a:r>
            <a:r>
              <a:rPr lang="en-US" dirty="0"/>
              <a:t> </a:t>
            </a:r>
            <a:r>
              <a:rPr lang="en-US" dirty="0" err="1"/>
              <a:t>elaborat</a:t>
            </a:r>
            <a:r>
              <a:rPr lang="en-US" dirty="0"/>
              <a:t> </a:t>
            </a:r>
            <a:r>
              <a:rPr lang="en-US" dirty="0" err="1"/>
              <a:t>în</a:t>
            </a:r>
            <a:r>
              <a:rPr lang="en-US" dirty="0"/>
              <a:t> </a:t>
            </a:r>
            <a:r>
              <a:rPr lang="en-US" dirty="0" err="1"/>
              <a:t>cadrul</a:t>
            </a:r>
            <a:r>
              <a:rPr lang="en-US" dirty="0"/>
              <a:t> </a:t>
            </a:r>
            <a:r>
              <a:rPr lang="en-US" dirty="0" err="1"/>
              <a:t>Proiectului</a:t>
            </a:r>
            <a:r>
              <a:rPr lang="en-US" dirty="0"/>
              <a:t> "</a:t>
            </a:r>
            <a:r>
              <a:rPr lang="en-US" dirty="0" err="1"/>
              <a:t>Comunități</a:t>
            </a:r>
            <a:r>
              <a:rPr lang="en-US" dirty="0"/>
              <a:t> de </a:t>
            </a:r>
            <a:r>
              <a:rPr lang="en-US" dirty="0" err="1"/>
              <a:t>bune</a:t>
            </a:r>
            <a:r>
              <a:rPr lang="en-US" dirty="0"/>
              <a:t> </a:t>
            </a:r>
            <a:r>
              <a:rPr lang="en-US" dirty="0" err="1"/>
              <a:t>practici</a:t>
            </a:r>
            <a:r>
              <a:rPr lang="en-US" dirty="0"/>
              <a:t> </a:t>
            </a:r>
            <a:r>
              <a:rPr lang="en-US" dirty="0" err="1"/>
              <a:t>în</a:t>
            </a:r>
            <a:r>
              <a:rPr lang="en-US" dirty="0"/>
              <a:t> </a:t>
            </a:r>
            <a:r>
              <a:rPr lang="en-US" dirty="0" err="1"/>
              <a:t>educație</a:t>
            </a:r>
            <a:r>
              <a:rPr lang="en-US" dirty="0"/>
              <a:t> " , </a:t>
            </a:r>
            <a:r>
              <a:rPr lang="en-US" dirty="0" err="1"/>
              <a:t>ediția</a:t>
            </a:r>
            <a:r>
              <a:rPr lang="en-US" dirty="0"/>
              <a:t> 2021-2022, </a:t>
            </a:r>
            <a:r>
              <a:rPr lang="en-US" dirty="0" err="1"/>
              <a:t>organizat</a:t>
            </a:r>
            <a:r>
              <a:rPr lang="en-US" dirty="0"/>
              <a:t> de </a:t>
            </a:r>
            <a:r>
              <a:rPr lang="en-US" dirty="0" err="1"/>
              <a:t>către</a:t>
            </a:r>
            <a:r>
              <a:rPr lang="en-US" dirty="0"/>
              <a:t> </a:t>
            </a:r>
            <a:r>
              <a:rPr lang="en-US" dirty="0" err="1"/>
              <a:t>Corpul</a:t>
            </a:r>
            <a:r>
              <a:rPr lang="en-US" dirty="0"/>
              <a:t> </a:t>
            </a:r>
            <a:r>
              <a:rPr lang="en-US" dirty="0" err="1"/>
              <a:t>Păcii</a:t>
            </a:r>
            <a:r>
              <a:rPr lang="en-US" dirty="0"/>
              <a:t> Moldova cu </a:t>
            </a:r>
            <a:r>
              <a:rPr lang="en-US" dirty="0" err="1"/>
              <a:t>suportul</a:t>
            </a:r>
            <a:r>
              <a:rPr lang="en-US" dirty="0"/>
              <a:t> </a:t>
            </a:r>
            <a:r>
              <a:rPr lang="en-US" dirty="0" err="1"/>
              <a:t>financiar</a:t>
            </a:r>
            <a:r>
              <a:rPr lang="en-US" dirty="0"/>
              <a:t> USAID </a:t>
            </a:r>
          </a:p>
        </p:txBody>
      </p:sp>
      <p:sp>
        <p:nvSpPr>
          <p:cNvPr id="16" name="Substituent număr diapozitiv 4">
            <a:extLst>
              <a:ext uri="{FF2B5EF4-FFF2-40B4-BE49-F238E27FC236}">
                <a16:creationId xmlns="" xmlns:a16="http://schemas.microsoft.com/office/drawing/2014/main" id="{D89DA2AF-5C60-4C22-86EF-D3A37BBC3493}"/>
              </a:ext>
            </a:extLst>
          </p:cNvPr>
          <p:cNvSpPr>
            <a:spLocks noGrp="1"/>
          </p:cNvSpPr>
          <p:nvPr>
            <p:ph type="sldNum" sz="quarter" idx="12"/>
          </p:nvPr>
        </p:nvSpPr>
        <p:spPr>
          <a:xfrm>
            <a:off x="10825719" y="6335699"/>
            <a:ext cx="1052508" cy="365125"/>
          </a:xfrm>
        </p:spPr>
        <p:txBody>
          <a:bodyPr/>
          <a:lstStyle/>
          <a:p>
            <a:fld id="{D57F1E4F-1CFF-5643-939E-217C01CDF565}" type="slidenum">
              <a:rPr lang="en-US" smtClean="0"/>
              <a:pPr/>
              <a:t>7</a:t>
            </a:fld>
            <a:endParaRPr lang="en-US" dirty="0"/>
          </a:p>
        </p:txBody>
      </p:sp>
      <p:sp>
        <p:nvSpPr>
          <p:cNvPr id="17412" name="CasetăText 5">
            <a:extLst>
              <a:ext uri="{FF2B5EF4-FFF2-40B4-BE49-F238E27FC236}">
                <a16:creationId xmlns="" xmlns:a16="http://schemas.microsoft.com/office/drawing/2014/main" id="{A3EC3AB0-9567-4DEF-AF31-4E8AFAB603C0}"/>
              </a:ext>
            </a:extLst>
          </p:cNvPr>
          <p:cNvSpPr txBox="1">
            <a:spLocks noChangeArrowheads="1"/>
          </p:cNvSpPr>
          <p:nvPr/>
        </p:nvSpPr>
        <p:spPr bwMode="auto">
          <a:xfrm>
            <a:off x="296861" y="4021532"/>
            <a:ext cx="25844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x-none" altLang="ro-RO" i="1" dirty="0">
                <a:latin typeface="Times New Roman" panose="02020603050405020304" pitchFamily="18" charset="0"/>
                <a:ea typeface="SimSun" panose="02010600030101010101" pitchFamily="2" charset="-122"/>
                <a:cs typeface="Times New Roman" panose="02020603050405020304" pitchFamily="18" charset="0"/>
                <a:hlinkClick r:id="rId3" tooltip="Tulburari comportamentale la copii">
                  <a:extLst>
                    <a:ext uri="{A12FA001-AC4F-418D-AE19-62706E023703}">
                      <ahyp:hlinkClr xmlns="" xmlns:ahyp="http://schemas.microsoft.com/office/drawing/2018/hyperlinkcolor" val="tx"/>
                    </a:ext>
                  </a:extLst>
                </a:hlinkClick>
              </a:rPr>
              <a:t>tulburări de comportament</a:t>
            </a:r>
            <a:r>
              <a:rPr lang="x-none" altLang="ro-RO" i="1" dirty="0">
                <a:latin typeface="Times New Roman" panose="02020603050405020304" pitchFamily="18" charset="0"/>
                <a:ea typeface="SimSun" panose="02010600030101010101" pitchFamily="2" charset="-122"/>
                <a:cs typeface="Times New Roman" panose="02020603050405020304" pitchFamily="18" charset="0"/>
              </a:rPr>
              <a:t>,</a:t>
            </a:r>
          </a:p>
          <a:p>
            <a:r>
              <a:rPr lang="x-none" altLang="ro-RO" i="1" dirty="0">
                <a:latin typeface="Times New Roman" panose="02020603050405020304" pitchFamily="18" charset="0"/>
                <a:ea typeface="SimSun" panose="02010600030101010101" pitchFamily="2" charset="-122"/>
                <a:cs typeface="Times New Roman" panose="02020603050405020304" pitchFamily="18" charset="0"/>
              </a:rPr>
              <a:t> cum ar fi crizele de isterie</a:t>
            </a:r>
            <a:r>
              <a:rPr lang="x-none" altLang="ro-RO" dirty="0">
                <a:latin typeface="Times New Roman" panose="02020603050405020304" pitchFamily="18" charset="0"/>
                <a:ea typeface="SimSun" panose="02010600030101010101" pitchFamily="2" charset="-122"/>
                <a:cs typeface="Times New Roman" panose="02020603050405020304" pitchFamily="18" charset="0"/>
              </a:rPr>
              <a:t>. </a:t>
            </a:r>
            <a:endParaRPr lang="ro-RO" altLang="ro-RO" dirty="0">
              <a:ea typeface="SimSun" panose="02010600030101010101" pitchFamily="2" charset="-122"/>
              <a:cs typeface="Times New Roman" panose="02020603050405020304" pitchFamily="18" charset="0"/>
            </a:endParaRPr>
          </a:p>
        </p:txBody>
      </p:sp>
      <p:sp>
        <p:nvSpPr>
          <p:cNvPr id="17413" name="CasetăText 7">
            <a:extLst>
              <a:ext uri="{FF2B5EF4-FFF2-40B4-BE49-F238E27FC236}">
                <a16:creationId xmlns="" xmlns:a16="http://schemas.microsoft.com/office/drawing/2014/main" id="{34502D24-7B92-4870-AE16-910E5EAE7A9F}"/>
              </a:ext>
            </a:extLst>
          </p:cNvPr>
          <p:cNvSpPr txBox="1">
            <a:spLocks noChangeArrowheads="1"/>
          </p:cNvSpPr>
          <p:nvPr/>
        </p:nvSpPr>
        <p:spPr bwMode="auto">
          <a:xfrm>
            <a:off x="354228" y="5520021"/>
            <a:ext cx="375197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i="1" dirty="0">
                <a:solidFill>
                  <a:schemeClr val="tx1"/>
                </a:solidFill>
                <a:latin typeface="Times New Roman" panose="02020603050405020304" pitchFamily="18" charset="0"/>
                <a:ea typeface="SimSun" panose="02010600030101010101" pitchFamily="2" charset="-122"/>
              </a:rPr>
              <a:t>înţelege cu greutate ideile, are un simţ al direcţiei slab dezvoltat, încurcă detalii, reacţii întârziate</a:t>
            </a:r>
            <a:endParaRPr lang="ro-RO" altLang="ro-RO" dirty="0">
              <a:solidFill>
                <a:schemeClr val="tx1"/>
              </a:solidFill>
            </a:endParaRPr>
          </a:p>
        </p:txBody>
      </p:sp>
      <p:sp>
        <p:nvSpPr>
          <p:cNvPr id="17414" name="CasetăText 9">
            <a:extLst>
              <a:ext uri="{FF2B5EF4-FFF2-40B4-BE49-F238E27FC236}">
                <a16:creationId xmlns="" xmlns:a16="http://schemas.microsoft.com/office/drawing/2014/main" id="{29751B01-97FB-41A9-B1D6-269BCA7D22B4}"/>
              </a:ext>
            </a:extLst>
          </p:cNvPr>
          <p:cNvSpPr txBox="1">
            <a:spLocks noChangeArrowheads="1"/>
          </p:cNvSpPr>
          <p:nvPr/>
        </p:nvSpPr>
        <p:spPr bwMode="auto">
          <a:xfrm>
            <a:off x="8772353" y="1805631"/>
            <a:ext cx="303246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pPr>
            <a:r>
              <a:rPr lang="ro-RO" altLang="ro-RO" b="1" i="1" dirty="0">
                <a:solidFill>
                  <a:schemeClr val="tx1"/>
                </a:solidFill>
                <a:latin typeface="Times New Roman" panose="02020603050405020304" pitchFamily="18" charset="0"/>
                <a:ea typeface="SimSun" panose="02010600030101010101" pitchFamily="2" charset="-122"/>
              </a:rPr>
              <a:t>Dificultăţi: </a:t>
            </a:r>
            <a:r>
              <a:rPr lang="ro-RO" altLang="ro-RO" i="1" dirty="0">
                <a:solidFill>
                  <a:schemeClr val="tx1"/>
                </a:solidFill>
                <a:latin typeface="Times New Roman" panose="02020603050405020304" pitchFamily="18" charset="0"/>
                <a:ea typeface="SimSun" panose="02010600030101010101" pitchFamily="2" charset="-122"/>
              </a:rPr>
              <a:t>atenţia, percepţia vizuală, procesarea limbajului sau coordonarea mişcărilor </a:t>
            </a:r>
          </a:p>
        </p:txBody>
      </p:sp>
      <p:sp>
        <p:nvSpPr>
          <p:cNvPr id="17415" name="CasetăText 11">
            <a:extLst>
              <a:ext uri="{FF2B5EF4-FFF2-40B4-BE49-F238E27FC236}">
                <a16:creationId xmlns="" xmlns:a16="http://schemas.microsoft.com/office/drawing/2014/main" id="{8C293BA6-C4DD-4A5A-B8AA-B4B989925D2E}"/>
              </a:ext>
            </a:extLst>
          </p:cNvPr>
          <p:cNvSpPr txBox="1">
            <a:spLocks noChangeArrowheads="1"/>
          </p:cNvSpPr>
          <p:nvPr/>
        </p:nvSpPr>
        <p:spPr bwMode="auto">
          <a:xfrm>
            <a:off x="3678237" y="1874324"/>
            <a:ext cx="185737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x-none" altLang="ro-RO" i="1" dirty="0">
                <a:solidFill>
                  <a:schemeClr val="tx1"/>
                </a:solidFill>
                <a:latin typeface="Times New Roman" panose="02020603050405020304" pitchFamily="18" charset="0"/>
                <a:ea typeface="SimSun" panose="02010600030101010101" pitchFamily="2" charset="-122"/>
              </a:rPr>
              <a:t>vorbirea întârziată sau dificultăți de limbaj</a:t>
            </a:r>
            <a:endParaRPr lang="ro-RO" altLang="ro-RO" dirty="0">
              <a:solidFill>
                <a:schemeClr val="tx1"/>
              </a:solidFill>
            </a:endParaRPr>
          </a:p>
        </p:txBody>
      </p:sp>
      <p:sp>
        <p:nvSpPr>
          <p:cNvPr id="17416" name="CasetăText 13">
            <a:extLst>
              <a:ext uri="{FF2B5EF4-FFF2-40B4-BE49-F238E27FC236}">
                <a16:creationId xmlns="" xmlns:a16="http://schemas.microsoft.com/office/drawing/2014/main" id="{AD8CF1F1-5777-4B48-9F49-E2C83EF252E4}"/>
              </a:ext>
            </a:extLst>
          </p:cNvPr>
          <p:cNvSpPr txBox="1">
            <a:spLocks noChangeArrowheads="1"/>
          </p:cNvSpPr>
          <p:nvPr/>
        </p:nvSpPr>
        <p:spPr bwMode="auto">
          <a:xfrm>
            <a:off x="2978664" y="3519761"/>
            <a:ext cx="2917825"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x-none" altLang="ro-RO" i="1" dirty="0">
                <a:solidFill>
                  <a:schemeClr val="tx1"/>
                </a:solidFill>
                <a:latin typeface="Times New Roman" panose="02020603050405020304" pitchFamily="18" charset="0"/>
                <a:ea typeface="SimSun" panose="02010600030101010101" pitchFamily="2" charset="-122"/>
              </a:rPr>
              <a:t>dobândirea cu dificultate a unor deprinderi  de autonomie personală, cum ar fi </a:t>
            </a:r>
            <a:r>
              <a:rPr lang="x-none" altLang="ro-RO" i="1">
                <a:solidFill>
                  <a:schemeClr val="tx1"/>
                </a:solidFill>
                <a:latin typeface="Times New Roman" panose="02020603050405020304" pitchFamily="18" charset="0"/>
                <a:ea typeface="SimSun" panose="02010600030101010101" pitchFamily="2" charset="-122"/>
              </a:rPr>
              <a:t>folosirea tualetei</a:t>
            </a:r>
            <a:r>
              <a:rPr lang="x-none" altLang="ro-RO" i="1" dirty="0">
                <a:solidFill>
                  <a:schemeClr val="tx1"/>
                </a:solidFill>
                <a:latin typeface="Times New Roman" panose="02020603050405020304" pitchFamily="18" charset="0"/>
                <a:ea typeface="SimSun" panose="02010600030101010101" pitchFamily="2" charset="-122"/>
              </a:rPr>
              <a:t>, îmbrăcatul sau hrănirea independentă</a:t>
            </a:r>
            <a:endParaRPr lang="ro-RO" altLang="ro-RO" dirty="0">
              <a:solidFill>
                <a:schemeClr val="tx1"/>
              </a:solidFill>
            </a:endParaRPr>
          </a:p>
        </p:txBody>
      </p:sp>
      <p:sp>
        <p:nvSpPr>
          <p:cNvPr id="17417" name="CasetăText 15">
            <a:extLst>
              <a:ext uri="{FF2B5EF4-FFF2-40B4-BE49-F238E27FC236}">
                <a16:creationId xmlns="" xmlns:a16="http://schemas.microsoft.com/office/drawing/2014/main" id="{AEDE80E2-B1EC-44FF-8AB0-A4DC88DEB0C3}"/>
              </a:ext>
            </a:extLst>
          </p:cNvPr>
          <p:cNvSpPr txBox="1">
            <a:spLocks noChangeArrowheads="1"/>
          </p:cNvSpPr>
          <p:nvPr/>
        </p:nvSpPr>
        <p:spPr bwMode="auto">
          <a:xfrm>
            <a:off x="423860" y="2676678"/>
            <a:ext cx="22955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x-none" altLang="ro-RO" i="1" dirty="0">
                <a:solidFill>
                  <a:schemeClr val="tx1"/>
                </a:solidFill>
                <a:latin typeface="Times New Roman" panose="02020603050405020304" pitchFamily="18" charset="0"/>
                <a:ea typeface="SimSun" panose="02010600030101010101" pitchFamily="2" charset="-122"/>
              </a:rPr>
              <a:t>performanță în mod scăzută  la toate tipurile de activități intelectuale</a:t>
            </a:r>
            <a:endParaRPr lang="ro-RO" altLang="ro-RO" dirty="0">
              <a:solidFill>
                <a:schemeClr val="tx1"/>
              </a:solidFill>
            </a:endParaRPr>
          </a:p>
        </p:txBody>
      </p:sp>
      <p:sp>
        <p:nvSpPr>
          <p:cNvPr id="17418" name="CasetăText 17">
            <a:extLst>
              <a:ext uri="{FF2B5EF4-FFF2-40B4-BE49-F238E27FC236}">
                <a16:creationId xmlns="" xmlns:a16="http://schemas.microsoft.com/office/drawing/2014/main" id="{AE5C5541-B139-4DC6-8561-DF4D3A6A5EA5}"/>
              </a:ext>
            </a:extLst>
          </p:cNvPr>
          <p:cNvSpPr txBox="1">
            <a:spLocks noChangeArrowheads="1"/>
          </p:cNvSpPr>
          <p:nvPr/>
        </p:nvSpPr>
        <p:spPr bwMode="auto">
          <a:xfrm>
            <a:off x="5654373" y="1751367"/>
            <a:ext cx="498261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x-none" altLang="ro-RO" i="1" dirty="0">
                <a:solidFill>
                  <a:schemeClr val="tx1"/>
                </a:solidFill>
                <a:latin typeface="Times New Roman" panose="02020603050405020304" pitchFamily="18" charset="0"/>
                <a:ea typeface="SimSun" panose="02010600030101010101" pitchFamily="2" charset="-122"/>
              </a:rPr>
              <a:t>memorarea de scurtă durată, </a:t>
            </a:r>
          </a:p>
          <a:p>
            <a:pPr>
              <a:spcBef>
                <a:spcPct val="0"/>
              </a:spcBef>
              <a:buClrTx/>
              <a:buSzTx/>
              <a:buFontTx/>
              <a:buNone/>
            </a:pPr>
            <a:r>
              <a:rPr lang="x-none" altLang="ro-RO" i="1" dirty="0">
                <a:solidFill>
                  <a:schemeClr val="tx1"/>
                </a:solidFill>
                <a:latin typeface="Times New Roman" panose="02020603050405020304" pitchFamily="18" charset="0"/>
                <a:ea typeface="SimSun" panose="02010600030101010101" pitchFamily="2" charset="-122"/>
              </a:rPr>
              <a:t>folosirea conceptelor </a:t>
            </a:r>
          </a:p>
          <a:p>
            <a:pPr>
              <a:spcBef>
                <a:spcPct val="0"/>
              </a:spcBef>
              <a:buClrTx/>
              <a:buSzTx/>
              <a:buFontTx/>
              <a:buNone/>
            </a:pPr>
            <a:r>
              <a:rPr lang="x-none" altLang="ro-RO" i="1" dirty="0">
                <a:solidFill>
                  <a:schemeClr val="tx1"/>
                </a:solidFill>
                <a:latin typeface="Times New Roman" panose="02020603050405020304" pitchFamily="18" charset="0"/>
                <a:ea typeface="SimSun" panose="02010600030101010101" pitchFamily="2" charset="-122"/>
              </a:rPr>
              <a:t>și rezolvarea problemelor</a:t>
            </a:r>
            <a:endParaRPr lang="ro-RO" altLang="ro-RO" dirty="0">
              <a:solidFill>
                <a:schemeClr val="tx1"/>
              </a:solidFill>
            </a:endParaRPr>
          </a:p>
        </p:txBody>
      </p:sp>
      <p:sp>
        <p:nvSpPr>
          <p:cNvPr id="17419" name="CasetăText 19">
            <a:extLst>
              <a:ext uri="{FF2B5EF4-FFF2-40B4-BE49-F238E27FC236}">
                <a16:creationId xmlns="" xmlns:a16="http://schemas.microsoft.com/office/drawing/2014/main" id="{3E7CCAB4-D665-458A-B97F-7F1F6BEDFAEC}"/>
              </a:ext>
            </a:extLst>
          </p:cNvPr>
          <p:cNvSpPr txBox="1">
            <a:spLocks noChangeArrowheads="1"/>
          </p:cNvSpPr>
          <p:nvPr/>
        </p:nvSpPr>
        <p:spPr bwMode="auto">
          <a:xfrm>
            <a:off x="6706449" y="2773540"/>
            <a:ext cx="4318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x-none" altLang="ro-RO" i="1" dirty="0">
                <a:solidFill>
                  <a:schemeClr val="tx1"/>
                </a:solidFill>
                <a:latin typeface="Times New Roman" panose="02020603050405020304" pitchFamily="18" charset="0"/>
                <a:ea typeface="SimSun" panose="02010600030101010101" pitchFamily="2" charset="-122"/>
              </a:rPr>
              <a:t>incapacitatea de a face legătura dintre acțiuni și consecințe</a:t>
            </a:r>
            <a:endParaRPr lang="ro-RO" altLang="ro-RO" dirty="0">
              <a:solidFill>
                <a:schemeClr val="tx1"/>
              </a:solidFill>
            </a:endParaRPr>
          </a:p>
        </p:txBody>
      </p:sp>
      <p:sp>
        <p:nvSpPr>
          <p:cNvPr id="17420" name="CasetăText 21">
            <a:extLst>
              <a:ext uri="{FF2B5EF4-FFF2-40B4-BE49-F238E27FC236}">
                <a16:creationId xmlns="" xmlns:a16="http://schemas.microsoft.com/office/drawing/2014/main" id="{B734A010-BB43-45E5-9BF7-B04D0907215F}"/>
              </a:ext>
            </a:extLst>
          </p:cNvPr>
          <p:cNvSpPr txBox="1">
            <a:spLocks noChangeArrowheads="1"/>
          </p:cNvSpPr>
          <p:nvPr/>
        </p:nvSpPr>
        <p:spPr bwMode="auto">
          <a:xfrm>
            <a:off x="7589151" y="3473236"/>
            <a:ext cx="3400425"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i="1" dirty="0">
                <a:solidFill>
                  <a:schemeClr val="tx1"/>
                </a:solidFill>
                <a:latin typeface="Times New Roman" panose="02020603050405020304" pitchFamily="18" charset="0"/>
                <a:cs typeface="Times New Roman" panose="02020603050405020304" pitchFamily="18" charset="0"/>
              </a:rPr>
              <a:t>pot dezvolta și alte comportamente inadecvate, precum </a:t>
            </a:r>
            <a:r>
              <a:rPr lang="ro-RO" altLang="ro-RO" b="1" i="1" dirty="0" err="1">
                <a:solidFill>
                  <a:schemeClr val="tx1"/>
                </a:solidFill>
                <a:latin typeface="Times New Roman" panose="02020603050405020304" pitchFamily="18" charset="0"/>
                <a:cs typeface="Times New Roman" panose="02020603050405020304" pitchFamily="18" charset="0"/>
              </a:rPr>
              <a:t>autostimularea</a:t>
            </a:r>
            <a:r>
              <a:rPr lang="ro-RO" altLang="ro-RO" b="1" i="1" dirty="0">
                <a:solidFill>
                  <a:schemeClr val="tx1"/>
                </a:solidFill>
                <a:latin typeface="Times New Roman" panose="02020603050405020304" pitchFamily="18" charset="0"/>
                <a:cs typeface="Times New Roman" panose="02020603050405020304" pitchFamily="18" charset="0"/>
              </a:rPr>
              <a:t> </a:t>
            </a:r>
            <a:r>
              <a:rPr lang="ro-RO" altLang="ro-RO" i="1" dirty="0">
                <a:solidFill>
                  <a:schemeClr val="tx1"/>
                </a:solidFill>
                <a:latin typeface="Times New Roman" panose="02020603050405020304" pitchFamily="18" charset="0"/>
                <a:cs typeface="Times New Roman" panose="02020603050405020304" pitchFamily="18" charset="0"/>
              </a:rPr>
              <a:t>sau</a:t>
            </a:r>
            <a:r>
              <a:rPr lang="ro-RO" altLang="ro-RO" b="1" i="1" dirty="0">
                <a:solidFill>
                  <a:srgbClr val="C00000"/>
                </a:solidFill>
                <a:latin typeface="Times New Roman" panose="02020603050405020304" pitchFamily="18" charset="0"/>
                <a:cs typeface="Times New Roman" panose="02020603050405020304" pitchFamily="18" charset="0"/>
              </a:rPr>
              <a:t> </a:t>
            </a:r>
            <a:r>
              <a:rPr lang="ro-RO" altLang="ro-RO" b="1" i="1" dirty="0">
                <a:solidFill>
                  <a:schemeClr val="tx1"/>
                </a:solidFill>
                <a:latin typeface="Times New Roman" panose="02020603050405020304" pitchFamily="18" charset="0"/>
                <a:cs typeface="Times New Roman" panose="02020603050405020304" pitchFamily="18" charset="0"/>
              </a:rPr>
              <a:t>automutilarea </a:t>
            </a:r>
            <a:endParaRPr lang="ro-RO" altLang="ro-RO" i="1" dirty="0">
              <a:solidFill>
                <a:schemeClr val="tx1"/>
              </a:solidFill>
            </a:endParaRPr>
          </a:p>
        </p:txBody>
      </p:sp>
      <p:sp>
        <p:nvSpPr>
          <p:cNvPr id="17421" name="CasetăText 23">
            <a:extLst>
              <a:ext uri="{FF2B5EF4-FFF2-40B4-BE49-F238E27FC236}">
                <a16:creationId xmlns="" xmlns:a16="http://schemas.microsoft.com/office/drawing/2014/main" id="{8C06C2C9-D2D5-42C6-B13A-62D9C21EFB0B}"/>
              </a:ext>
            </a:extLst>
          </p:cNvPr>
          <p:cNvSpPr txBox="1">
            <a:spLocks noChangeArrowheads="1"/>
          </p:cNvSpPr>
          <p:nvPr/>
        </p:nvSpPr>
        <p:spPr bwMode="auto">
          <a:xfrm>
            <a:off x="8074480" y="4388589"/>
            <a:ext cx="3244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i="1" dirty="0">
                <a:solidFill>
                  <a:schemeClr val="tx1"/>
                </a:solidFill>
                <a:latin typeface="Times New Roman" panose="02020603050405020304" pitchFamily="18" charset="0"/>
                <a:cs typeface="Times New Roman" panose="02020603050405020304" pitchFamily="18" charset="0"/>
              </a:rPr>
              <a:t>capacitate mai lentă de </a:t>
            </a:r>
            <a:r>
              <a:rPr lang="ro-RO" altLang="ro-RO" i="1" dirty="0" err="1">
                <a:solidFill>
                  <a:schemeClr val="tx1"/>
                </a:solidFill>
                <a:latin typeface="Times New Roman" panose="02020603050405020304" pitchFamily="18" charset="0"/>
                <a:cs typeface="Times New Roman" panose="02020603050405020304" pitchFamily="18" charset="0"/>
              </a:rPr>
              <a:t>învăţare</a:t>
            </a:r>
            <a:endParaRPr lang="ro-RO" altLang="ro-RO" i="1" dirty="0">
              <a:solidFill>
                <a:schemeClr val="tx1"/>
              </a:solidFill>
            </a:endParaRPr>
          </a:p>
        </p:txBody>
      </p:sp>
      <p:sp>
        <p:nvSpPr>
          <p:cNvPr id="17422" name="CasetăText 25">
            <a:extLst>
              <a:ext uri="{FF2B5EF4-FFF2-40B4-BE49-F238E27FC236}">
                <a16:creationId xmlns="" xmlns:a16="http://schemas.microsoft.com/office/drawing/2014/main" id="{D440E3C3-03C3-49DB-BD0B-44FBF91B00F1}"/>
              </a:ext>
            </a:extLst>
          </p:cNvPr>
          <p:cNvSpPr txBox="1">
            <a:spLocks noChangeArrowheads="1"/>
          </p:cNvSpPr>
          <p:nvPr/>
        </p:nvSpPr>
        <p:spPr bwMode="auto">
          <a:xfrm>
            <a:off x="8987594" y="5709379"/>
            <a:ext cx="29178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ro-RO" altLang="ro-RO" i="1" dirty="0">
                <a:solidFill>
                  <a:schemeClr val="tx1"/>
                </a:solidFill>
                <a:latin typeface="Times New Roman" panose="02020603050405020304" pitchFamily="18" charset="0"/>
                <a:cs typeface="Times New Roman" panose="02020603050405020304" pitchFamily="18" charset="0"/>
              </a:rPr>
              <a:t>el nu poate generaliza învățarea la situațiile noi cu care se confruntă</a:t>
            </a:r>
            <a:endParaRPr lang="ro-RO" altLang="ro-RO" i="1" dirty="0">
              <a:solidFill>
                <a:schemeClr val="tx1"/>
              </a:solidFill>
            </a:endParaRPr>
          </a:p>
        </p:txBody>
      </p:sp>
      <p:sp>
        <p:nvSpPr>
          <p:cNvPr id="17423" name="CasetăText 27">
            <a:extLst>
              <a:ext uri="{FF2B5EF4-FFF2-40B4-BE49-F238E27FC236}">
                <a16:creationId xmlns="" xmlns:a16="http://schemas.microsoft.com/office/drawing/2014/main" id="{EFEB7A10-367C-4CAA-A300-240B247D064E}"/>
              </a:ext>
            </a:extLst>
          </p:cNvPr>
          <p:cNvSpPr txBox="1">
            <a:spLocks noChangeArrowheads="1"/>
          </p:cNvSpPr>
          <p:nvPr/>
        </p:nvSpPr>
        <p:spPr bwMode="auto">
          <a:xfrm>
            <a:off x="601661" y="1677495"/>
            <a:ext cx="2560637" cy="709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lnSpc>
                <a:spcPct val="115000"/>
              </a:lnSpc>
              <a:spcBef>
                <a:spcPct val="0"/>
              </a:spcBef>
              <a:spcAft>
                <a:spcPts val="1000"/>
              </a:spcAft>
              <a:buClrTx/>
              <a:buSzTx/>
              <a:buFontTx/>
              <a:buNone/>
            </a:pPr>
            <a:r>
              <a:rPr lang="ro-RO" altLang="ro-RO" i="1" dirty="0" err="1">
                <a:solidFill>
                  <a:schemeClr val="tx1"/>
                </a:solidFill>
                <a:latin typeface="Times New Roman" panose="02020603050405020304" pitchFamily="18" charset="0"/>
                <a:cs typeface="Times New Roman" panose="02020603050405020304" pitchFamily="18" charset="0"/>
              </a:rPr>
              <a:t>dificultăţi</a:t>
            </a:r>
            <a:r>
              <a:rPr lang="ro-RO" altLang="ro-RO" i="1" dirty="0">
                <a:solidFill>
                  <a:schemeClr val="tx1"/>
                </a:solidFill>
                <a:latin typeface="Times New Roman" panose="02020603050405020304" pitchFamily="18" charset="0"/>
                <a:cs typeface="Times New Roman" panose="02020603050405020304" pitchFamily="18" charset="0"/>
              </a:rPr>
              <a:t> în a </a:t>
            </a:r>
            <a:r>
              <a:rPr lang="ro-RO" altLang="ro-RO" i="1" dirty="0" err="1">
                <a:solidFill>
                  <a:schemeClr val="tx1"/>
                </a:solidFill>
                <a:latin typeface="Times New Roman" panose="02020603050405020304" pitchFamily="18" charset="0"/>
                <a:cs typeface="Times New Roman" panose="02020603050405020304" pitchFamily="18" charset="0"/>
              </a:rPr>
              <a:t>înţelege</a:t>
            </a:r>
            <a:r>
              <a:rPr lang="ro-RO" altLang="ro-RO" i="1" dirty="0">
                <a:solidFill>
                  <a:schemeClr val="tx1"/>
                </a:solidFill>
                <a:latin typeface="Times New Roman" panose="02020603050405020304" pitchFamily="18" charset="0"/>
                <a:cs typeface="Times New Roman" panose="02020603050405020304" pitchFamily="18" charset="0"/>
              </a:rPr>
              <a:t>           vorbirea celor din jur</a:t>
            </a:r>
            <a:endParaRPr lang="ro-RO" altLang="ro-RO" sz="1600" i="1" dirty="0">
              <a:solidFill>
                <a:schemeClr val="tx1"/>
              </a:solidFill>
              <a:latin typeface="Calibri" panose="020F0502020204030204" pitchFamily="34" charset="0"/>
              <a:cs typeface="Times New Roman" panose="02020603050405020304" pitchFamily="18" charset="0"/>
            </a:endParaRPr>
          </a:p>
        </p:txBody>
      </p:sp>
      <p:sp>
        <p:nvSpPr>
          <p:cNvPr id="18" name="Прямоугольник 17"/>
          <p:cNvSpPr/>
          <p:nvPr/>
        </p:nvSpPr>
        <p:spPr>
          <a:xfrm>
            <a:off x="5626442" y="4703976"/>
            <a:ext cx="4794423" cy="1200329"/>
          </a:xfrm>
          <a:prstGeom prst="rect">
            <a:avLst/>
          </a:prstGeom>
        </p:spPr>
        <p:txBody>
          <a:bodyPr wrap="square">
            <a:spAutoFit/>
          </a:bodyPr>
          <a:lstStyle/>
          <a:p>
            <a:pPr algn="just">
              <a:spcBef>
                <a:spcPct val="0"/>
              </a:spcBef>
              <a:buClrTx/>
              <a:buSzTx/>
              <a:buFontTx/>
              <a:buNone/>
            </a:pPr>
            <a:r>
              <a:rPr lang="ro-RO" altLang="ro-RO" i="1" dirty="0">
                <a:latin typeface="Times New Roman" panose="02020603050405020304" pitchFamily="18" charset="0"/>
                <a:ea typeface="SimSun" panose="02010600030101010101" pitchFamily="2" charset="-122"/>
              </a:rPr>
              <a:t>dificultăţi - înţelege, interpreta, organiza şi/sau a-ţi aminti informaţii non-verbale, scris încet, neglijent, inversează litere şi numere, omite litere din cuvinte, copiază incorect etc.</a:t>
            </a:r>
            <a:endParaRPr lang="ro-RO" altLang="ro-R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99CF4786-6A84-414A-9BC0-33994CD2713A}"/>
              </a:ext>
            </a:extLst>
          </p:cNvPr>
          <p:cNvSpPr>
            <a:spLocks noGrp="1"/>
          </p:cNvSpPr>
          <p:nvPr>
            <p:ph type="title"/>
          </p:nvPr>
        </p:nvSpPr>
        <p:spPr>
          <a:xfrm>
            <a:off x="581192" y="238330"/>
            <a:ext cx="11029616" cy="1013800"/>
          </a:xfrm>
        </p:spPr>
        <p:txBody>
          <a:bodyPr>
            <a:normAutofit fontScale="90000"/>
          </a:bodyPr>
          <a:lstStyle/>
          <a:p>
            <a:pPr algn="ctr"/>
            <a:r>
              <a:rPr lang="ro-RO" dirty="0">
                <a:solidFill>
                  <a:schemeClr val="tx1"/>
                </a:solidFill>
                <a:latin typeface="Times New Roman" panose="02020603050405020304" pitchFamily="18" charset="0"/>
                <a:cs typeface="Times New Roman" panose="02020603050405020304" pitchFamily="18" charset="0"/>
              </a:rPr>
              <a:t>Elevii cu tulburări afective și de comportament</a:t>
            </a:r>
          </a:p>
        </p:txBody>
      </p:sp>
      <p:sp>
        <p:nvSpPr>
          <p:cNvPr id="4" name="Substituent subsol 3">
            <a:extLst>
              <a:ext uri="{FF2B5EF4-FFF2-40B4-BE49-F238E27FC236}">
                <a16:creationId xmlns="" xmlns:a16="http://schemas.microsoft.com/office/drawing/2014/main" id="{05E35AEB-1715-46D8-8B89-C655FFCE3CAA}"/>
              </a:ext>
            </a:extLst>
          </p:cNvPr>
          <p:cNvSpPr>
            <a:spLocks noGrp="1"/>
          </p:cNvSpPr>
          <p:nvPr>
            <p:ph type="ftr" sz="quarter" idx="11"/>
          </p:nvPr>
        </p:nvSpPr>
        <p:spPr/>
        <p:txBody>
          <a:bodyPr/>
          <a:lstStyle/>
          <a:p>
            <a:r>
              <a:rPr lang="en-US"/>
              <a:t>Acest material a fost elaborat în cadrul Proiectului "Comunități de bune practici în educație " , ediția 2021-2022, organizat de către Corpul Păcii Moldova cu suportul financiar USAID </a:t>
            </a:r>
            <a:endParaRPr lang="en-US" dirty="0"/>
          </a:p>
        </p:txBody>
      </p:sp>
      <p:sp>
        <p:nvSpPr>
          <p:cNvPr id="5" name="Substituent număr diapozitiv 4">
            <a:extLst>
              <a:ext uri="{FF2B5EF4-FFF2-40B4-BE49-F238E27FC236}">
                <a16:creationId xmlns="" xmlns:a16="http://schemas.microsoft.com/office/drawing/2014/main" id="{BC6FED5F-EDE9-41D5-986F-B716CEC548F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7" name="CasetăText 6">
            <a:extLst>
              <a:ext uri="{FF2B5EF4-FFF2-40B4-BE49-F238E27FC236}">
                <a16:creationId xmlns="" xmlns:a16="http://schemas.microsoft.com/office/drawing/2014/main" id="{23993C3C-3F89-4E96-BE9A-EE217CF11BC9}"/>
              </a:ext>
            </a:extLst>
          </p:cNvPr>
          <p:cNvSpPr txBox="1"/>
          <p:nvPr/>
        </p:nvSpPr>
        <p:spPr>
          <a:xfrm>
            <a:off x="439113" y="2814983"/>
            <a:ext cx="4068417" cy="923330"/>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comportament provocator sau</a:t>
            </a:r>
          </a:p>
          <a:p>
            <a:r>
              <a:rPr lang="ro-RO" sz="1800" kern="1200" dirty="0">
                <a:effectLst/>
                <a:latin typeface="Times New Roman" panose="02020603050405020304" pitchFamily="18" charset="0"/>
                <a:ea typeface="Calibri" panose="020F0502020204030204" pitchFamily="34" charset="0"/>
              </a:rPr>
              <a:t>inadecvat, refuzul de a se supune regulilor sau autorităţii</a:t>
            </a:r>
            <a:endParaRPr lang="ro-RO" dirty="0"/>
          </a:p>
        </p:txBody>
      </p:sp>
      <p:sp>
        <p:nvSpPr>
          <p:cNvPr id="10" name="CasetăText 9">
            <a:extLst>
              <a:ext uri="{FF2B5EF4-FFF2-40B4-BE49-F238E27FC236}">
                <a16:creationId xmlns="" xmlns:a16="http://schemas.microsoft.com/office/drawing/2014/main" id="{B7B24008-0A4D-42CC-B2E9-C71A3D0FEF9B}"/>
              </a:ext>
            </a:extLst>
          </p:cNvPr>
          <p:cNvSpPr txBox="1"/>
          <p:nvPr/>
        </p:nvSpPr>
        <p:spPr>
          <a:xfrm>
            <a:off x="463826" y="3874218"/>
            <a:ext cx="4544141" cy="646331"/>
          </a:xfrm>
          <a:prstGeom prst="rect">
            <a:avLst/>
          </a:prstGeom>
          <a:noFill/>
        </p:spPr>
        <p:txBody>
          <a:bodyPr wrap="square">
            <a:spAutoFit/>
          </a:bodyPr>
          <a:lstStyle/>
          <a:p>
            <a:r>
              <a:rPr lang="en-US" sz="1800" kern="1200" dirty="0" err="1">
                <a:effectLst/>
                <a:latin typeface="Times New Roman" panose="02020603050405020304" pitchFamily="18" charset="0"/>
                <a:ea typeface="Calibri" panose="020F0502020204030204" pitchFamily="34" charset="0"/>
              </a:rPr>
              <a:t>dificultatea</a:t>
            </a:r>
            <a:r>
              <a:rPr lang="en-US" sz="1800" kern="1200" dirty="0">
                <a:effectLst/>
                <a:latin typeface="Times New Roman" panose="02020603050405020304" pitchFamily="18" charset="0"/>
                <a:ea typeface="Calibri" panose="020F0502020204030204" pitchFamily="34" charset="0"/>
              </a:rPr>
              <a:t> de a-</a:t>
            </a:r>
            <a:r>
              <a:rPr lang="en-US" sz="1800" kern="1200" dirty="0" err="1">
                <a:effectLst/>
                <a:latin typeface="Times New Roman" panose="02020603050405020304" pitchFamily="18" charset="0"/>
                <a:ea typeface="Calibri" panose="020F0502020204030204" pitchFamily="34" charset="0"/>
              </a:rPr>
              <a:t>și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regla</a:t>
            </a:r>
            <a:r>
              <a:rPr lang="en-US" sz="1800" kern="1200" dirty="0">
                <a:effectLst/>
                <a:latin typeface="Times New Roman" panose="02020603050405020304" pitchFamily="18" charset="0"/>
                <a:ea typeface="Calibri" panose="020F0502020204030204" pitchFamily="34" charset="0"/>
              </a:rPr>
              <a:t> </a:t>
            </a:r>
            <a:endParaRPr lang="ro-RO" sz="1800" kern="1200" dirty="0">
              <a:effectLst/>
              <a:latin typeface="Times New Roman" panose="02020603050405020304" pitchFamily="18" charset="0"/>
              <a:ea typeface="Calibri" panose="020F0502020204030204" pitchFamily="34" charset="0"/>
            </a:endParaRPr>
          </a:p>
          <a:p>
            <a:r>
              <a:rPr lang="en-US" sz="1800" kern="1200" dirty="0" err="1">
                <a:effectLst/>
                <a:latin typeface="Times New Roman" panose="02020603050405020304" pitchFamily="18" charset="0"/>
                <a:ea typeface="Calibri" panose="020F0502020204030204" pitchFamily="34" charset="0"/>
              </a:rPr>
              <a:t>comportamentul</a:t>
            </a:r>
            <a:endParaRPr lang="ro-RO" dirty="0"/>
          </a:p>
        </p:txBody>
      </p:sp>
      <p:sp>
        <p:nvSpPr>
          <p:cNvPr id="14" name="CasetăText 13">
            <a:extLst>
              <a:ext uri="{FF2B5EF4-FFF2-40B4-BE49-F238E27FC236}">
                <a16:creationId xmlns="" xmlns:a16="http://schemas.microsoft.com/office/drawing/2014/main" id="{68694AF6-2343-4A29-9784-174721C480BF}"/>
              </a:ext>
            </a:extLst>
          </p:cNvPr>
          <p:cNvSpPr txBox="1"/>
          <p:nvPr/>
        </p:nvSpPr>
        <p:spPr>
          <a:xfrm>
            <a:off x="2180049" y="5232023"/>
            <a:ext cx="3719495" cy="646331"/>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sfidează sau înfruntă părinții și</a:t>
            </a:r>
            <a:r>
              <a:rPr lang="ro-RO" sz="1800" kern="1200" dirty="0">
                <a:effectLst/>
                <a:latin typeface="Times New Roman" panose="02020603050405020304" pitchFamily="18" charset="0"/>
                <a:ea typeface="Times New Roman" panose="02020603050405020304" pitchFamily="18" charset="0"/>
              </a:rPr>
              <a:t> provoacă profesorul, creează conflicte</a:t>
            </a:r>
            <a:endParaRPr lang="ro-RO" dirty="0"/>
          </a:p>
        </p:txBody>
      </p:sp>
      <p:sp>
        <p:nvSpPr>
          <p:cNvPr id="16" name="CasetăText 15">
            <a:extLst>
              <a:ext uri="{FF2B5EF4-FFF2-40B4-BE49-F238E27FC236}">
                <a16:creationId xmlns="" xmlns:a16="http://schemas.microsoft.com/office/drawing/2014/main" id="{FD39452C-251E-4480-9013-D307EB0538C7}"/>
              </a:ext>
            </a:extLst>
          </p:cNvPr>
          <p:cNvSpPr txBox="1"/>
          <p:nvPr/>
        </p:nvSpPr>
        <p:spPr>
          <a:xfrm>
            <a:off x="6552580" y="3138143"/>
            <a:ext cx="4441807" cy="923330"/>
          </a:xfrm>
          <a:prstGeom prst="rect">
            <a:avLst/>
          </a:prstGeom>
          <a:noFill/>
        </p:spPr>
        <p:txBody>
          <a:bodyPr wrap="square">
            <a:spAutoFit/>
          </a:bodyPr>
          <a:lstStyle/>
          <a:p>
            <a:pPr algn="just"/>
            <a:r>
              <a:rPr lang="ro-RO" sz="1800" kern="1200" dirty="0">
                <a:effectLst/>
                <a:latin typeface="Times New Roman" panose="02020603050405020304" pitchFamily="18" charset="0"/>
                <a:ea typeface="Calibri" panose="020F0502020204030204" pitchFamily="34" charset="0"/>
              </a:rPr>
              <a:t>dificultăți de concentrare pe parcursul realizării unei sarcini, manifestă furie excesivă și ostilitate</a:t>
            </a:r>
            <a:endParaRPr lang="ro-RO" dirty="0"/>
          </a:p>
        </p:txBody>
      </p:sp>
      <p:sp>
        <p:nvSpPr>
          <p:cNvPr id="18" name="CasetăText 17">
            <a:extLst>
              <a:ext uri="{FF2B5EF4-FFF2-40B4-BE49-F238E27FC236}">
                <a16:creationId xmlns="" xmlns:a16="http://schemas.microsoft.com/office/drawing/2014/main" id="{A2F882C6-2E8F-4008-AC72-185C1E974786}"/>
              </a:ext>
            </a:extLst>
          </p:cNvPr>
          <p:cNvSpPr txBox="1"/>
          <p:nvPr/>
        </p:nvSpPr>
        <p:spPr>
          <a:xfrm>
            <a:off x="6587515" y="4789546"/>
            <a:ext cx="5034259" cy="1022459"/>
          </a:xfrm>
          <a:prstGeom prst="rect">
            <a:avLst/>
          </a:prstGeom>
          <a:noFill/>
        </p:spPr>
        <p:txBody>
          <a:bodyPr wrap="square">
            <a:spAutoFit/>
          </a:bodyPr>
          <a:lstStyle/>
          <a:p>
            <a:pPr lvl="0" algn="just">
              <a:lnSpc>
                <a:spcPct val="115000"/>
              </a:lnSpc>
              <a:spcAft>
                <a:spcPts val="600"/>
              </a:spcAft>
              <a:buSzPts val="1200"/>
            </a:pPr>
            <a:r>
              <a:rPr lang="ro-RO" dirty="0">
                <a:latin typeface="Times New Roman" panose="02020603050405020304" pitchFamily="18" charset="0"/>
                <a:ea typeface="Calibri" panose="020F0502020204030204" pitchFamily="34" charset="0"/>
              </a:rPr>
              <a:t>t</a:t>
            </a:r>
            <a:r>
              <a:rPr lang="ro-RO" sz="1800" kern="1200" dirty="0">
                <a:effectLst/>
                <a:latin typeface="Times New Roman" panose="02020603050405020304" pitchFamily="18" charset="0"/>
                <a:ea typeface="Calibri" panose="020F0502020204030204" pitchFamily="34" charset="0"/>
              </a:rPr>
              <a:t>răirile exprimate verbal (sarcasm, înjurări, porecle) sau fizic (distrugerea diverselor bunuri, brutalitate, implicarea în încăierări, crize și izbucniri). </a:t>
            </a:r>
          </a:p>
        </p:txBody>
      </p:sp>
      <p:sp>
        <p:nvSpPr>
          <p:cNvPr id="20" name="CasetăText 19">
            <a:extLst>
              <a:ext uri="{FF2B5EF4-FFF2-40B4-BE49-F238E27FC236}">
                <a16:creationId xmlns="" xmlns:a16="http://schemas.microsoft.com/office/drawing/2014/main" id="{6FD5681A-8BC0-4CD4-B3F6-F7A7016BE7CC}"/>
              </a:ext>
            </a:extLst>
          </p:cNvPr>
          <p:cNvSpPr txBox="1"/>
          <p:nvPr/>
        </p:nvSpPr>
        <p:spPr>
          <a:xfrm>
            <a:off x="326553" y="4672689"/>
            <a:ext cx="3503325" cy="369332"/>
          </a:xfrm>
          <a:prstGeom prst="rect">
            <a:avLst/>
          </a:prstGeom>
          <a:noFill/>
        </p:spPr>
        <p:txBody>
          <a:bodyPr wrap="square">
            <a:spAutoFit/>
          </a:bodyPr>
          <a:lstStyle/>
          <a:p>
            <a:r>
              <a:rPr lang="ro-RO" sz="1800" kern="1200" dirty="0">
                <a:effectLst/>
                <a:latin typeface="Times New Roman" panose="02020603050405020304" pitchFamily="18" charset="0"/>
                <a:ea typeface="Calibri" panose="020F0502020204030204" pitchFamily="34" charset="0"/>
              </a:rPr>
              <a:t>tendința de căutare a senzațiilor tari</a:t>
            </a:r>
            <a:endParaRPr lang="ro-RO" dirty="0"/>
          </a:p>
        </p:txBody>
      </p:sp>
      <p:sp>
        <p:nvSpPr>
          <p:cNvPr id="22" name="CasetăText 21">
            <a:extLst>
              <a:ext uri="{FF2B5EF4-FFF2-40B4-BE49-F238E27FC236}">
                <a16:creationId xmlns="" xmlns:a16="http://schemas.microsoft.com/office/drawing/2014/main" id="{530ABD5E-DBFC-4E83-B1F8-54ADD1485FE1}"/>
              </a:ext>
            </a:extLst>
          </p:cNvPr>
          <p:cNvSpPr txBox="1"/>
          <p:nvPr/>
        </p:nvSpPr>
        <p:spPr>
          <a:xfrm>
            <a:off x="6268279" y="1829483"/>
            <a:ext cx="4638878" cy="923330"/>
          </a:xfrm>
          <a:prstGeom prst="rect">
            <a:avLst/>
          </a:prstGeom>
          <a:noFill/>
        </p:spPr>
        <p:txBody>
          <a:bodyPr wrap="square">
            <a:spAutoFit/>
          </a:bodyPr>
          <a:lstStyle/>
          <a:p>
            <a:r>
              <a:rPr lang="en-US" sz="1800" kern="1200" dirty="0" err="1">
                <a:effectLst/>
                <a:latin typeface="Times New Roman" panose="02020603050405020304" pitchFamily="18" charset="0"/>
                <a:ea typeface="Calibri" panose="020F0502020204030204" pitchFamily="34" charset="0"/>
              </a:rPr>
              <a:t>întâmpină</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dificultăți</a:t>
            </a:r>
            <a:r>
              <a:rPr lang="en-US" sz="1800" kern="1200" dirty="0">
                <a:effectLst/>
                <a:latin typeface="Times New Roman" panose="02020603050405020304" pitchFamily="18" charset="0"/>
                <a:ea typeface="Calibri" panose="020F0502020204030204" pitchFamily="34" charset="0"/>
              </a:rPr>
              <a:t> de </a:t>
            </a:r>
            <a:r>
              <a:rPr lang="en-US" sz="1800" kern="1200" dirty="0" err="1">
                <a:effectLst/>
                <a:latin typeface="Times New Roman" panose="02020603050405020304" pitchFamily="18" charset="0"/>
                <a:ea typeface="Calibri" panose="020F0502020204030204" pitchFamily="34" charset="0"/>
              </a:rPr>
              <a:t>organizare</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și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în</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consecință</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nevoia</a:t>
            </a:r>
            <a:r>
              <a:rPr lang="en-US" sz="1800" kern="1200" dirty="0">
                <a:effectLst/>
                <a:latin typeface="Times New Roman" panose="02020603050405020304" pitchFamily="18" charset="0"/>
                <a:ea typeface="Calibri" panose="020F0502020204030204" pitchFamily="34" charset="0"/>
              </a:rPr>
              <a:t> de </a:t>
            </a:r>
            <a:r>
              <a:rPr lang="en-US" sz="1800" kern="1200" dirty="0" err="1">
                <a:effectLst/>
                <a:latin typeface="Times New Roman" panose="02020603050405020304" pitchFamily="18" charset="0"/>
                <a:ea typeface="Calibri" panose="020F0502020204030204" pitchFamily="34" charset="0"/>
              </a:rPr>
              <a:t>ajutor</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pentru</a:t>
            </a:r>
            <a:r>
              <a:rPr lang="en-US" sz="1800" kern="1200" dirty="0">
                <a:effectLst/>
                <a:latin typeface="Times New Roman" panose="02020603050405020304" pitchFamily="18" charset="0"/>
                <a:ea typeface="Calibri" panose="020F0502020204030204" pitchFamily="34" charset="0"/>
              </a:rPr>
              <a:t> a-</a:t>
            </a:r>
            <a:r>
              <a:rPr lang="en-US" sz="1800" kern="1200" dirty="0" err="1">
                <a:effectLst/>
                <a:latin typeface="Times New Roman" panose="02020603050405020304" pitchFamily="18" charset="0"/>
                <a:ea typeface="Calibri" panose="020F0502020204030204" pitchFamily="34" charset="0"/>
              </a:rPr>
              <a:t>și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organiza</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timpul</a:t>
            </a:r>
            <a:endParaRPr lang="ro-RO" dirty="0"/>
          </a:p>
        </p:txBody>
      </p:sp>
      <p:pic>
        <p:nvPicPr>
          <p:cNvPr id="2052" name="Picture 4" descr="Angry Boy Images, Stock Photos &amp;amp; Vectors | Shutterstock">
            <a:extLst>
              <a:ext uri="{FF2B5EF4-FFF2-40B4-BE49-F238E27FC236}">
                <a16:creationId xmlns="" xmlns:a16="http://schemas.microsoft.com/office/drawing/2014/main" id="{D34670DC-C3D8-4263-A032-D69014F54AC1}"/>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7985"/>
          <a:stretch/>
        </p:blipFill>
        <p:spPr bwMode="auto">
          <a:xfrm>
            <a:off x="3940776" y="2455905"/>
            <a:ext cx="2476500" cy="2867418"/>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Прямоугольник 12"/>
          <p:cNvSpPr/>
          <p:nvPr/>
        </p:nvSpPr>
        <p:spPr>
          <a:xfrm>
            <a:off x="403654" y="1845445"/>
            <a:ext cx="6096000" cy="923330"/>
          </a:xfrm>
          <a:prstGeom prst="rect">
            <a:avLst/>
          </a:prstGeom>
        </p:spPr>
        <p:txBody>
          <a:bodyPr>
            <a:spAutoFit/>
          </a:bodyPr>
          <a:lstStyle/>
          <a:p>
            <a:r>
              <a:rPr lang="ro-RO" dirty="0">
                <a:latin typeface="Times New Roman" panose="02020603050405020304" pitchFamily="18" charset="0"/>
                <a:ea typeface="Calibri" panose="020F0502020204030204" pitchFamily="34" charset="0"/>
              </a:rPr>
              <a:t>indiferenţă în realizarea sarcinilor şcolare, </a:t>
            </a:r>
          </a:p>
          <a:p>
            <a:r>
              <a:rPr lang="ro-RO" dirty="0">
                <a:latin typeface="Times New Roman" panose="02020603050405020304" pitchFamily="18" charset="0"/>
                <a:ea typeface="Calibri" panose="020F0502020204030204" pitchFamily="34" charset="0"/>
              </a:rPr>
              <a:t>pierderea interesului faţă de activităţi care odinioară erau plăcute, lipsa motivaţiei şcolare</a:t>
            </a:r>
            <a:endParaRPr lang="ru-RU" dirty="0"/>
          </a:p>
        </p:txBody>
      </p:sp>
      <p:sp>
        <p:nvSpPr>
          <p:cNvPr id="15" name="Прямоугольник 14"/>
          <p:cNvSpPr/>
          <p:nvPr/>
        </p:nvSpPr>
        <p:spPr>
          <a:xfrm>
            <a:off x="8137782" y="4101069"/>
            <a:ext cx="3666388" cy="369332"/>
          </a:xfrm>
          <a:prstGeom prst="rect">
            <a:avLst/>
          </a:prstGeom>
        </p:spPr>
        <p:txBody>
          <a:bodyPr wrap="none">
            <a:spAutoFit/>
          </a:bodyPr>
          <a:lstStyle/>
          <a:p>
            <a:r>
              <a:rPr lang="ro-RO" dirty="0">
                <a:latin typeface="Times New Roman" panose="02020603050405020304" pitchFamily="18" charset="0"/>
                <a:ea typeface="Calibri" panose="020F0502020204030204" pitchFamily="34" charset="0"/>
              </a:rPr>
              <a:t>furie excesivă şi ostilitate, iritabilitate</a:t>
            </a:r>
          </a:p>
        </p:txBody>
      </p:sp>
    </p:spTree>
    <p:extLst>
      <p:ext uri="{BB962C8B-B14F-4D97-AF65-F5344CB8AC3E}">
        <p14:creationId xmlns="" xmlns:p14="http://schemas.microsoft.com/office/powerpoint/2010/main" val="1055846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BB70D206-64B4-4D1F-8464-E1C125CAA7DB}"/>
              </a:ext>
            </a:extLst>
          </p:cNvPr>
          <p:cNvSpPr>
            <a:spLocks noGrp="1"/>
          </p:cNvSpPr>
          <p:nvPr>
            <p:ph type="title"/>
          </p:nvPr>
        </p:nvSpPr>
        <p:spPr>
          <a:xfrm>
            <a:off x="710588" y="403047"/>
            <a:ext cx="11029616" cy="1013800"/>
          </a:xfrm>
        </p:spPr>
        <p:txBody>
          <a:bodyPr>
            <a:noAutofit/>
          </a:bodyPr>
          <a:lstStyle/>
          <a:p>
            <a:pPr algn="l">
              <a:lnSpc>
                <a:spcPct val="115000"/>
              </a:lnSpc>
              <a:spcAft>
                <a:spcPts val="600"/>
              </a:spcAft>
            </a:pPr>
            <a:r>
              <a:rPr lang="x-none" sz="2000" b="1" kern="1200" dirty="0">
                <a:solidFill>
                  <a:schemeClr val="tx1"/>
                </a:solidFill>
                <a:effectLst/>
                <a:latin typeface="Times New Roman" panose="02020603050405020304" pitchFamily="18" charset="0"/>
                <a:ea typeface="Calibri" panose="020F0502020204030204" pitchFamily="34" charset="0"/>
              </a:rPr>
              <a:t>Glosarul platformelor online </a:t>
            </a:r>
            <a:r>
              <a:rPr lang="ro-RO" sz="2000" b="1" kern="1200" dirty="0">
                <a:solidFill>
                  <a:schemeClr val="tx1"/>
                </a:solidFill>
                <a:effectLst/>
                <a:latin typeface="Times New Roman" panose="02020603050405020304" pitchFamily="18" charset="0"/>
                <a:ea typeface="Calibri" panose="020F0502020204030204" pitchFamily="34" charset="0"/>
              </a:rPr>
              <a:t/>
            </a:r>
            <a:br>
              <a:rPr lang="ro-RO" sz="2000" b="1" kern="1200" dirty="0">
                <a:solidFill>
                  <a:schemeClr val="tx1"/>
                </a:solidFill>
                <a:effectLst/>
                <a:latin typeface="Times New Roman" panose="02020603050405020304" pitchFamily="18" charset="0"/>
                <a:ea typeface="Calibri" panose="020F0502020204030204" pitchFamily="34" charset="0"/>
              </a:rPr>
            </a:br>
            <a:r>
              <a:rPr lang="x-none" sz="2000" b="1" kern="1200" dirty="0">
                <a:solidFill>
                  <a:schemeClr val="tx1"/>
                </a:solidFill>
                <a:effectLst/>
                <a:latin typeface="Times New Roman" panose="02020603050405020304" pitchFamily="18" charset="0"/>
                <a:ea typeface="Calibri" panose="020F0502020204030204" pitchFamily="34" charset="0"/>
              </a:rPr>
              <a:t>recomandate în lucrul cu </a:t>
            </a:r>
            <a:r>
              <a:rPr lang="x-none" sz="2000" b="1" kern="1200">
                <a:solidFill>
                  <a:schemeClr val="tx1"/>
                </a:solidFill>
                <a:effectLst/>
                <a:latin typeface="Times New Roman" panose="02020603050405020304" pitchFamily="18" charset="0"/>
                <a:ea typeface="Calibri" panose="020F0502020204030204" pitchFamily="34" charset="0"/>
              </a:rPr>
              <a:t>elevii </a:t>
            </a:r>
            <a:r>
              <a:rPr lang="en-US" sz="2000" b="1" kern="1200" dirty="0" smtClean="0">
                <a:solidFill>
                  <a:schemeClr val="tx1"/>
                </a:solidFill>
                <a:effectLst/>
                <a:latin typeface="Times New Roman" panose="02020603050405020304" pitchFamily="18" charset="0"/>
                <a:ea typeface="Calibri" panose="020F0502020204030204" pitchFamily="34" charset="0"/>
              </a:rPr>
              <a:t/>
            </a:r>
            <a:br>
              <a:rPr lang="en-US" sz="2000" b="1" kern="1200" dirty="0" smtClean="0">
                <a:solidFill>
                  <a:schemeClr val="tx1"/>
                </a:solidFill>
                <a:effectLst/>
                <a:latin typeface="Times New Roman" panose="02020603050405020304" pitchFamily="18" charset="0"/>
                <a:ea typeface="Calibri" panose="020F0502020204030204" pitchFamily="34" charset="0"/>
              </a:rPr>
            </a:br>
            <a:r>
              <a:rPr lang="x-none" sz="2000" b="1" kern="1200" smtClean="0">
                <a:solidFill>
                  <a:schemeClr val="tx1"/>
                </a:solidFill>
                <a:effectLst/>
                <a:latin typeface="Times New Roman" panose="02020603050405020304" pitchFamily="18" charset="0"/>
                <a:ea typeface="Calibri" panose="020F0502020204030204" pitchFamily="34" charset="0"/>
              </a:rPr>
              <a:t>cu </a:t>
            </a:r>
            <a:r>
              <a:rPr lang="x-none" sz="2000" b="1" kern="1200" dirty="0">
                <a:solidFill>
                  <a:schemeClr val="tx1"/>
                </a:solidFill>
                <a:effectLst/>
                <a:latin typeface="Times New Roman" panose="02020603050405020304" pitchFamily="18" charset="0"/>
                <a:ea typeface="Calibri" panose="020F0502020204030204" pitchFamily="34" charset="0"/>
              </a:rPr>
              <a:t>necesități speciale</a:t>
            </a:r>
            <a:r>
              <a:rPr lang="ro-RO" sz="2000" b="1" kern="1200" dirty="0">
                <a:solidFill>
                  <a:schemeClr val="tx1"/>
                </a:solidFill>
                <a:effectLst/>
                <a:latin typeface="Times New Roman" panose="02020603050405020304" pitchFamily="18" charset="0"/>
                <a:ea typeface="Calibri" panose="020F0502020204030204" pitchFamily="34" charset="0"/>
              </a:rPr>
              <a:t/>
            </a:r>
            <a:br>
              <a:rPr lang="ro-RO" sz="2000" b="1" kern="1200" dirty="0">
                <a:solidFill>
                  <a:schemeClr val="tx1"/>
                </a:solidFill>
                <a:effectLst/>
                <a:latin typeface="Times New Roman" panose="02020603050405020304" pitchFamily="18" charset="0"/>
                <a:ea typeface="Calibri" panose="020F0502020204030204" pitchFamily="34" charset="0"/>
              </a:rPr>
            </a:br>
            <a:endParaRPr lang="ro-RO" sz="3200" b="1" dirty="0">
              <a:solidFill>
                <a:schemeClr val="tx1"/>
              </a:solidFill>
            </a:endParaRPr>
          </a:p>
        </p:txBody>
      </p:sp>
      <p:sp>
        <p:nvSpPr>
          <p:cNvPr id="4" name="Substituent subsol 3">
            <a:extLst>
              <a:ext uri="{FF2B5EF4-FFF2-40B4-BE49-F238E27FC236}">
                <a16:creationId xmlns="" xmlns:a16="http://schemas.microsoft.com/office/drawing/2014/main" id="{1E02894B-63E4-4CFD-999D-B6CB90883326}"/>
              </a:ext>
            </a:extLst>
          </p:cNvPr>
          <p:cNvSpPr>
            <a:spLocks noGrp="1"/>
          </p:cNvSpPr>
          <p:nvPr>
            <p:ph type="ftr" sz="quarter" idx="11"/>
          </p:nvPr>
        </p:nvSpPr>
        <p:spPr>
          <a:xfrm>
            <a:off x="0" y="6334452"/>
            <a:ext cx="6917210" cy="365125"/>
          </a:xfrm>
        </p:spPr>
        <p:txBody>
          <a:bodyPr/>
          <a:lstStyle/>
          <a:p>
            <a:r>
              <a:rPr lang="en-US" dirty="0" err="1"/>
              <a:t>Acest</a:t>
            </a:r>
            <a:r>
              <a:rPr lang="en-US" dirty="0"/>
              <a:t> material a </a:t>
            </a:r>
            <a:r>
              <a:rPr lang="en-US" dirty="0" err="1"/>
              <a:t>fost</a:t>
            </a:r>
            <a:r>
              <a:rPr lang="en-US" dirty="0"/>
              <a:t> </a:t>
            </a:r>
            <a:r>
              <a:rPr lang="en-US" dirty="0" err="1"/>
              <a:t>elaborat</a:t>
            </a:r>
            <a:r>
              <a:rPr lang="en-US" dirty="0"/>
              <a:t> </a:t>
            </a:r>
            <a:r>
              <a:rPr lang="en-US" dirty="0" err="1"/>
              <a:t>în</a:t>
            </a:r>
            <a:r>
              <a:rPr lang="en-US" dirty="0"/>
              <a:t> </a:t>
            </a:r>
            <a:r>
              <a:rPr lang="en-US" dirty="0" err="1"/>
              <a:t>cadrul</a:t>
            </a:r>
            <a:r>
              <a:rPr lang="en-US" dirty="0"/>
              <a:t> </a:t>
            </a:r>
            <a:r>
              <a:rPr lang="en-US" dirty="0" err="1"/>
              <a:t>Proiectului</a:t>
            </a:r>
            <a:r>
              <a:rPr lang="en-US" dirty="0"/>
              <a:t> "</a:t>
            </a:r>
            <a:r>
              <a:rPr lang="en-US" dirty="0" err="1"/>
              <a:t>Comunități</a:t>
            </a:r>
            <a:r>
              <a:rPr lang="en-US" dirty="0"/>
              <a:t> de </a:t>
            </a:r>
            <a:r>
              <a:rPr lang="en-US" dirty="0" err="1"/>
              <a:t>bune</a:t>
            </a:r>
            <a:r>
              <a:rPr lang="en-US" dirty="0"/>
              <a:t> </a:t>
            </a:r>
            <a:r>
              <a:rPr lang="en-US" dirty="0" err="1"/>
              <a:t>practici</a:t>
            </a:r>
            <a:r>
              <a:rPr lang="en-US" dirty="0"/>
              <a:t> </a:t>
            </a:r>
            <a:r>
              <a:rPr lang="en-US" dirty="0" err="1"/>
              <a:t>în</a:t>
            </a:r>
            <a:r>
              <a:rPr lang="en-US" dirty="0"/>
              <a:t> </a:t>
            </a:r>
            <a:r>
              <a:rPr lang="en-US" dirty="0" err="1"/>
              <a:t>educație</a:t>
            </a:r>
            <a:r>
              <a:rPr lang="en-US" dirty="0"/>
              <a:t> " , </a:t>
            </a:r>
            <a:r>
              <a:rPr lang="en-US" dirty="0" err="1"/>
              <a:t>ediția</a:t>
            </a:r>
            <a:r>
              <a:rPr lang="en-US" dirty="0"/>
              <a:t> 2021-2022, </a:t>
            </a:r>
            <a:r>
              <a:rPr lang="en-US" dirty="0" err="1"/>
              <a:t>organizat</a:t>
            </a:r>
            <a:r>
              <a:rPr lang="en-US" dirty="0"/>
              <a:t> de </a:t>
            </a:r>
            <a:r>
              <a:rPr lang="en-US" dirty="0" err="1"/>
              <a:t>către</a:t>
            </a:r>
            <a:r>
              <a:rPr lang="en-US" dirty="0"/>
              <a:t> </a:t>
            </a:r>
            <a:r>
              <a:rPr lang="en-US" dirty="0" err="1"/>
              <a:t>Corpul</a:t>
            </a:r>
            <a:r>
              <a:rPr lang="en-US" dirty="0"/>
              <a:t> </a:t>
            </a:r>
            <a:r>
              <a:rPr lang="en-US" dirty="0" err="1"/>
              <a:t>Păcii</a:t>
            </a:r>
            <a:r>
              <a:rPr lang="en-US" dirty="0"/>
              <a:t> Moldova cu </a:t>
            </a:r>
            <a:r>
              <a:rPr lang="en-US" dirty="0" err="1"/>
              <a:t>suportul</a:t>
            </a:r>
            <a:r>
              <a:rPr lang="en-US" dirty="0"/>
              <a:t> </a:t>
            </a:r>
            <a:r>
              <a:rPr lang="en-US" dirty="0" err="1"/>
              <a:t>financiar</a:t>
            </a:r>
            <a:r>
              <a:rPr lang="en-US" dirty="0"/>
              <a:t> USAID </a:t>
            </a:r>
          </a:p>
        </p:txBody>
      </p:sp>
      <p:sp>
        <p:nvSpPr>
          <p:cNvPr id="5" name="Substituent număr diapozitiv 4">
            <a:extLst>
              <a:ext uri="{FF2B5EF4-FFF2-40B4-BE49-F238E27FC236}">
                <a16:creationId xmlns="" xmlns:a16="http://schemas.microsoft.com/office/drawing/2014/main" id="{977BB79E-016A-4282-9214-1AF30FC1C8A7}"/>
              </a:ext>
            </a:extLst>
          </p:cNvPr>
          <p:cNvSpPr>
            <a:spLocks noGrp="1"/>
          </p:cNvSpPr>
          <p:nvPr>
            <p:ph type="sldNum" sz="quarter" idx="12"/>
          </p:nvPr>
        </p:nvSpPr>
        <p:spPr/>
        <p:txBody>
          <a:bodyPr/>
          <a:lstStyle/>
          <a:p>
            <a:fld id="{D57F1E4F-1CFF-5643-939E-217C01CDF565}" type="slidenum">
              <a:rPr lang="en-US" smtClean="0"/>
              <a:pPr/>
              <a:t>9</a:t>
            </a:fld>
            <a:endParaRPr lang="en-US" dirty="0"/>
          </a:p>
        </p:txBody>
      </p:sp>
      <p:graphicFrame>
        <p:nvGraphicFramePr>
          <p:cNvPr id="7" name="Tabel 6">
            <a:extLst>
              <a:ext uri="{FF2B5EF4-FFF2-40B4-BE49-F238E27FC236}">
                <a16:creationId xmlns="" xmlns:a16="http://schemas.microsoft.com/office/drawing/2014/main" id="{D8C4DDC3-E41D-450B-A2E4-2E4FFABD8053}"/>
              </a:ext>
            </a:extLst>
          </p:cNvPr>
          <p:cNvGraphicFramePr>
            <a:graphicFrameLocks noGrp="1"/>
          </p:cNvGraphicFramePr>
          <p:nvPr>
            <p:extLst>
              <p:ext uri="{D42A27DB-BD31-4B8C-83A1-F6EECF244321}">
                <p14:modId xmlns="" xmlns:p14="http://schemas.microsoft.com/office/powerpoint/2010/main" val="2991599405"/>
              </p:ext>
            </p:extLst>
          </p:nvPr>
        </p:nvGraphicFramePr>
        <p:xfrm>
          <a:off x="410817" y="1810539"/>
          <a:ext cx="11370365" cy="4328160"/>
        </p:xfrm>
        <a:graphic>
          <a:graphicData uri="http://schemas.openxmlformats.org/drawingml/2006/table">
            <a:tbl>
              <a:tblPr firstRow="1" firstCol="1" bandRow="1">
                <a:tableStyleId>{5940675A-B579-460E-94D1-54222C63F5DA}</a:tableStyleId>
              </a:tblPr>
              <a:tblGrid>
                <a:gridCol w="3616130">
                  <a:extLst>
                    <a:ext uri="{9D8B030D-6E8A-4147-A177-3AD203B41FA5}">
                      <a16:colId xmlns="" xmlns:a16="http://schemas.microsoft.com/office/drawing/2014/main" val="3921445152"/>
                    </a:ext>
                  </a:extLst>
                </a:gridCol>
                <a:gridCol w="4484875">
                  <a:extLst>
                    <a:ext uri="{9D8B030D-6E8A-4147-A177-3AD203B41FA5}">
                      <a16:colId xmlns="" xmlns:a16="http://schemas.microsoft.com/office/drawing/2014/main" val="1512294203"/>
                    </a:ext>
                  </a:extLst>
                </a:gridCol>
                <a:gridCol w="3269360">
                  <a:extLst>
                    <a:ext uri="{9D8B030D-6E8A-4147-A177-3AD203B41FA5}">
                      <a16:colId xmlns="" xmlns:a16="http://schemas.microsoft.com/office/drawing/2014/main" val="4199310020"/>
                    </a:ext>
                  </a:extLst>
                </a:gridCol>
              </a:tblGrid>
              <a:tr h="248621">
                <a:tc>
                  <a:txBody>
                    <a:bodyPr/>
                    <a:lstStyle/>
                    <a:p>
                      <a:pPr algn="ct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Necesitățile speciale ale elevilor</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tc>
                  <a:txBody>
                    <a:bodyPr/>
                    <a:lstStyle/>
                    <a:p>
                      <a:pPr algn="ctr">
                        <a:lnSpc>
                          <a:spcPct val="100000"/>
                        </a:lnSpc>
                        <a:spcAft>
                          <a:spcPts val="600"/>
                        </a:spcAft>
                      </a:pPr>
                      <a:r>
                        <a:rPr lang="x-none" sz="1800" kern="1200">
                          <a:effectLst/>
                          <a:latin typeface="Times New Roman" panose="02020603050405020304" pitchFamily="18" charset="0"/>
                          <a:cs typeface="Times New Roman" panose="02020603050405020304" pitchFamily="18" charset="0"/>
                        </a:rPr>
                        <a:t>Platformele recomandate</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tc>
                  <a:txBody>
                    <a:bodyPr/>
                    <a:lstStyle/>
                    <a:p>
                      <a:pPr algn="ctr">
                        <a:lnSpc>
                          <a:spcPct val="100000"/>
                        </a:lnSpc>
                        <a:spcAft>
                          <a:spcPts val="600"/>
                        </a:spcAft>
                      </a:pPr>
                      <a:r>
                        <a:rPr lang="x-none" sz="1800" kern="1200">
                          <a:effectLst/>
                          <a:latin typeface="Times New Roman" panose="02020603050405020304" pitchFamily="18" charset="0"/>
                          <a:cs typeface="Times New Roman" panose="02020603050405020304" pitchFamily="18" charset="0"/>
                        </a:rPr>
                        <a:t>Denumirea platformelor </a:t>
                      </a:r>
                      <a:endParaRPr lang="ro-RO" sz="1800" kern="120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extLst>
                  <a:ext uri="{0D108BD9-81ED-4DB2-BD59-A6C34878D82A}">
                    <a16:rowId xmlns="" xmlns:a16="http://schemas.microsoft.com/office/drawing/2014/main" val="2581817559"/>
                  </a:ext>
                </a:extLst>
              </a:tr>
              <a:tr h="2154718">
                <a:tc>
                  <a:txBody>
                    <a:bodyPr/>
                    <a:lstStyle/>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 Copii dotați</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Tulburări </a:t>
                      </a:r>
                      <a:r>
                        <a:rPr lang="x-none" sz="1800" kern="1200" dirty="0" err="1">
                          <a:effectLst/>
                          <a:latin typeface="Times New Roman" panose="02020603050405020304" pitchFamily="18" charset="0"/>
                          <a:cs typeface="Times New Roman" panose="02020603050405020304" pitchFamily="18" charset="0"/>
                        </a:rPr>
                        <a:t>emoţionale</a:t>
                      </a:r>
                      <a:r>
                        <a:rPr lang="x-none" sz="1800" kern="1200" dirty="0">
                          <a:effectLst/>
                          <a:latin typeface="Times New Roman" panose="02020603050405020304" pitchFamily="18" charset="0"/>
                          <a:cs typeface="Times New Roman" panose="02020603050405020304" pitchFamily="18" charset="0"/>
                        </a:rPr>
                        <a:t> </a:t>
                      </a:r>
                      <a:r>
                        <a:rPr lang="x-none" sz="1800" kern="1200" dirty="0" err="1">
                          <a:effectLst/>
                          <a:latin typeface="Times New Roman" panose="02020603050405020304" pitchFamily="18" charset="0"/>
                          <a:cs typeface="Times New Roman" panose="02020603050405020304" pitchFamily="18" charset="0"/>
                        </a:rPr>
                        <a:t>şi</a:t>
                      </a:r>
                      <a:r>
                        <a:rPr lang="x-none" sz="1800" kern="1200" dirty="0">
                          <a:effectLst/>
                          <a:latin typeface="Times New Roman" panose="02020603050405020304" pitchFamily="18" charset="0"/>
                          <a:cs typeface="Times New Roman" panose="02020603050405020304" pitchFamily="18" charset="0"/>
                        </a:rPr>
                        <a:t> de comportament</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tc>
                  <a:txBody>
                    <a:bodyPr/>
                    <a:lstStyle/>
                    <a:p>
                      <a:pPr marL="342900" lvl="0" indent="-342900" algn="just">
                        <a:lnSpc>
                          <a:spcPct val="100000"/>
                        </a:lnSpc>
                        <a:buFont typeface="Symbol" panose="05050102010706020507" pitchFamily="18" charset="2"/>
                        <a:buChar char=""/>
                      </a:pPr>
                      <a:r>
                        <a:rPr lang="x-none" sz="1800" kern="1200" dirty="0">
                          <a:effectLst/>
                          <a:latin typeface="Times New Roman" panose="02020603050405020304" pitchFamily="18" charset="0"/>
                          <a:cs typeface="Times New Roman" panose="02020603050405020304" pitchFamily="18" charset="0"/>
                        </a:rPr>
                        <a:t>Platforme care permit un grad înalt de creativitate </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00000"/>
                        </a:lnSpc>
                        <a:buFont typeface="Symbol" panose="05050102010706020507" pitchFamily="18" charset="2"/>
                        <a:buChar char=""/>
                      </a:pPr>
                      <a:r>
                        <a:rPr lang="x-none" sz="1800" kern="1200" dirty="0">
                          <a:effectLst/>
                          <a:latin typeface="Times New Roman" panose="02020603050405020304" pitchFamily="18" charset="0"/>
                          <a:cs typeface="Times New Roman" panose="02020603050405020304" pitchFamily="18" charset="0"/>
                        </a:rPr>
                        <a:t>Platforme care oferă oportunități de crearea de conținut digital text, audio și video</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600"/>
                        </a:spcAft>
                        <a:buFont typeface="Symbol" panose="05050102010706020507" pitchFamily="18" charset="2"/>
                        <a:buChar char=""/>
                      </a:pPr>
                      <a:r>
                        <a:rPr lang="x-none" sz="1800" kern="1200" dirty="0">
                          <a:effectLst/>
                          <a:latin typeface="Times New Roman" panose="02020603050405020304" pitchFamily="18" charset="0"/>
                          <a:cs typeface="Times New Roman" panose="02020603050405020304" pitchFamily="18" charset="0"/>
                        </a:rPr>
                        <a:t>Platformele care dezvoltă gândirea critică</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tc>
                  <a:txBody>
                    <a:bodyPr/>
                    <a:lstStyle/>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Glogster</a:t>
                      </a:r>
                      <a:r>
                        <a:rPr lang="ro-RO" sz="1800" kern="1200" dirty="0">
                          <a:effectLst/>
                          <a:latin typeface="Times New Roman" panose="02020603050405020304" pitchFamily="18" charset="0"/>
                          <a:cs typeface="Times New Roman" panose="02020603050405020304" pitchFamily="18" charset="0"/>
                        </a:rPr>
                        <a:t>/</a:t>
                      </a:r>
                      <a:r>
                        <a:rPr lang="x-none" sz="1800" kern="1200" dirty="0" err="1">
                          <a:solidFill>
                            <a:srgbClr val="FF0000"/>
                          </a:solidFill>
                          <a:effectLst/>
                          <a:latin typeface="Times New Roman" panose="02020603050405020304" pitchFamily="18" charset="0"/>
                          <a:cs typeface="Times New Roman" panose="02020603050405020304" pitchFamily="18" charset="0"/>
                        </a:rPr>
                        <a:t>Book</a:t>
                      </a:r>
                      <a:r>
                        <a:rPr lang="x-none" sz="1800" kern="1200" dirty="0">
                          <a:solidFill>
                            <a:srgbClr val="FF0000"/>
                          </a:solidFill>
                          <a:effectLst/>
                          <a:latin typeface="Times New Roman" panose="02020603050405020304" pitchFamily="18" charset="0"/>
                          <a:cs typeface="Times New Roman" panose="02020603050405020304" pitchFamily="18" charset="0"/>
                        </a:rPr>
                        <a:t> Creator</a:t>
                      </a:r>
                      <a:endParaRPr lang="ro-RO" sz="1800" kern="1200" dirty="0">
                        <a:solidFill>
                          <a:srgbClr val="FF0000"/>
                        </a:solidFill>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Flipsnack</a:t>
                      </a:r>
                      <a:r>
                        <a:rPr lang="ro-RO" sz="1800" kern="1200" dirty="0">
                          <a:effectLst/>
                          <a:latin typeface="Times New Roman" panose="02020603050405020304" pitchFamily="18" charset="0"/>
                          <a:cs typeface="Times New Roman" panose="02020603050405020304" pitchFamily="18" charset="0"/>
                        </a:rPr>
                        <a:t>/</a:t>
                      </a:r>
                      <a:r>
                        <a:rPr lang="x-none" sz="1800" kern="1200" dirty="0" err="1">
                          <a:effectLst/>
                          <a:latin typeface="Times New Roman" panose="02020603050405020304" pitchFamily="18" charset="0"/>
                          <a:cs typeface="Times New Roman" panose="02020603050405020304" pitchFamily="18" charset="0"/>
                        </a:rPr>
                        <a:t>ReadWriteThink</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Wakelet</a:t>
                      </a:r>
                      <a:r>
                        <a:rPr lang="ro-RO" sz="1800" kern="1200" dirty="0">
                          <a:effectLst/>
                          <a:latin typeface="Times New Roman" panose="02020603050405020304" pitchFamily="18" charset="0"/>
                          <a:cs typeface="Times New Roman" panose="02020603050405020304" pitchFamily="18" charset="0"/>
                        </a:rPr>
                        <a:t>/</a:t>
                      </a:r>
                      <a:r>
                        <a:rPr lang="x-none" sz="1800" kern="1200" dirty="0" err="1">
                          <a:effectLst/>
                          <a:latin typeface="Times New Roman" panose="02020603050405020304" pitchFamily="18" charset="0"/>
                          <a:cs typeface="Times New Roman" panose="02020603050405020304" pitchFamily="18" charset="0"/>
                        </a:rPr>
                        <a:t>Sutori</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Wix</a:t>
                      </a:r>
                      <a:r>
                        <a:rPr lang="x-none" sz="1800" kern="1200" dirty="0">
                          <a:effectLst/>
                          <a:latin typeface="Times New Roman" panose="02020603050405020304" pitchFamily="18" charset="0"/>
                          <a:cs typeface="Times New Roman" panose="02020603050405020304" pitchFamily="18" charset="0"/>
                        </a:rPr>
                        <a:t> / </a:t>
                      </a:r>
                      <a:r>
                        <a:rPr lang="x-none" sz="1800" kern="1200" dirty="0" err="1">
                          <a:effectLst/>
                          <a:latin typeface="Times New Roman" panose="02020603050405020304" pitchFamily="18" charset="0"/>
                          <a:cs typeface="Times New Roman" panose="02020603050405020304" pitchFamily="18" charset="0"/>
                        </a:rPr>
                        <a:t>Weebly</a:t>
                      </a:r>
                      <a:r>
                        <a:rPr lang="x-none" sz="1800" kern="1200" dirty="0">
                          <a:effectLst/>
                          <a:latin typeface="Times New Roman" panose="02020603050405020304" pitchFamily="18" charset="0"/>
                          <a:cs typeface="Times New Roman" panose="02020603050405020304" pitchFamily="18" charset="0"/>
                        </a:rPr>
                        <a:t> / Google </a:t>
                      </a:r>
                      <a:r>
                        <a:rPr lang="x-none" sz="1800" kern="1200" dirty="0" err="1">
                          <a:effectLst/>
                          <a:latin typeface="Times New Roman" panose="02020603050405020304" pitchFamily="18" charset="0"/>
                          <a:cs typeface="Times New Roman" panose="02020603050405020304" pitchFamily="18" charset="0"/>
                        </a:rPr>
                        <a:t>Sites</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PowToon</a:t>
                      </a:r>
                      <a:r>
                        <a:rPr lang="ro-RO" sz="1800" kern="1200" dirty="0">
                          <a:effectLst/>
                          <a:latin typeface="Times New Roman" panose="02020603050405020304" pitchFamily="18" charset="0"/>
                          <a:cs typeface="Times New Roman" panose="02020603050405020304" pitchFamily="18" charset="0"/>
                        </a:rPr>
                        <a:t>/</a:t>
                      </a:r>
                      <a:r>
                        <a:rPr lang="x-none" sz="1800" kern="1200" dirty="0" err="1">
                          <a:effectLst/>
                          <a:latin typeface="Times New Roman" panose="02020603050405020304" pitchFamily="18" charset="0"/>
                          <a:cs typeface="Times New Roman" panose="02020603050405020304" pitchFamily="18" charset="0"/>
                        </a:rPr>
                        <a:t>Blabberize</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solidFill>
                            <a:srgbClr val="FF0000"/>
                          </a:solidFill>
                          <a:effectLst/>
                          <a:latin typeface="Times New Roman" panose="02020603050405020304" pitchFamily="18" charset="0"/>
                          <a:cs typeface="Times New Roman" panose="02020603050405020304" pitchFamily="18" charset="0"/>
                        </a:rPr>
                        <a:t>iDROO</a:t>
                      </a:r>
                      <a:endParaRPr lang="ro-RO" sz="1800" kern="1200" dirty="0">
                        <a:solidFill>
                          <a:srgbClr val="FF0000"/>
                        </a:solidFill>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Socrative</a:t>
                      </a:r>
                      <a:r>
                        <a:rPr lang="ro-RO" sz="1800" kern="1200" dirty="0">
                          <a:effectLst/>
                          <a:latin typeface="Times New Roman" panose="02020603050405020304" pitchFamily="18" charset="0"/>
                          <a:cs typeface="Times New Roman" panose="02020603050405020304" pitchFamily="18" charset="0"/>
                        </a:rPr>
                        <a:t>/</a:t>
                      </a:r>
                      <a:r>
                        <a:rPr lang="x-none" sz="1800" kern="1200" dirty="0" err="1">
                          <a:effectLst/>
                          <a:latin typeface="Times New Roman" panose="02020603050405020304" pitchFamily="18" charset="0"/>
                          <a:cs typeface="Times New Roman" panose="02020603050405020304" pitchFamily="18" charset="0"/>
                        </a:rPr>
                        <a:t>Padlet</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extLst>
                  <a:ext uri="{0D108BD9-81ED-4DB2-BD59-A6C34878D82A}">
                    <a16:rowId xmlns="" xmlns:a16="http://schemas.microsoft.com/office/drawing/2014/main" val="659999793"/>
                  </a:ext>
                </a:extLst>
              </a:tr>
              <a:tr h="1519353">
                <a:tc>
                  <a:txBody>
                    <a:bodyPr/>
                    <a:lstStyle/>
                    <a:p>
                      <a:pPr>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Dificultăţi</a:t>
                      </a:r>
                      <a:r>
                        <a:rPr lang="x-none" sz="1800" kern="1200" dirty="0">
                          <a:effectLst/>
                          <a:latin typeface="Times New Roman" panose="02020603050405020304" pitchFamily="18" charset="0"/>
                          <a:cs typeface="Times New Roman" panose="02020603050405020304" pitchFamily="18" charset="0"/>
                        </a:rPr>
                        <a:t> de </a:t>
                      </a:r>
                      <a:r>
                        <a:rPr lang="x-none" sz="1800" kern="1200" dirty="0" err="1">
                          <a:effectLst/>
                          <a:latin typeface="Times New Roman" panose="02020603050405020304" pitchFamily="18" charset="0"/>
                          <a:cs typeface="Times New Roman" panose="02020603050405020304" pitchFamily="18" charset="0"/>
                        </a:rPr>
                        <a:t>învăţare</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Dizabilităţi</a:t>
                      </a:r>
                      <a:r>
                        <a:rPr lang="x-none" sz="1800" kern="1200" dirty="0">
                          <a:effectLst/>
                          <a:latin typeface="Times New Roman" panose="02020603050405020304" pitchFamily="18" charset="0"/>
                          <a:cs typeface="Times New Roman" panose="02020603050405020304" pitchFamily="18" charset="0"/>
                        </a:rPr>
                        <a:t> fizice</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Întârziere/dizabilitate mintală</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 </a:t>
                      </a:r>
                      <a:endParaRPr lang="ro-RO" sz="1800" kern="1200" dirty="0">
                        <a:effectLst/>
                        <a:latin typeface="Times New Roman" panose="02020603050405020304" pitchFamily="18" charset="0"/>
                        <a:cs typeface="Times New Roman" panose="02020603050405020304" pitchFamily="18" charset="0"/>
                      </a:endParaRPr>
                    </a:p>
                    <a:p>
                      <a:pPr>
                        <a:lnSpc>
                          <a:spcPct val="100000"/>
                        </a:lnSpc>
                        <a:spcAft>
                          <a:spcPts val="600"/>
                        </a:spcAft>
                      </a:pPr>
                      <a:r>
                        <a:rPr lang="x-none" sz="1800" kern="1200" dirty="0">
                          <a:effectLst/>
                          <a:latin typeface="Times New Roman" panose="02020603050405020304" pitchFamily="18" charset="0"/>
                          <a:cs typeface="Times New Roman" panose="02020603050405020304" pitchFamily="18" charset="0"/>
                        </a:rPr>
                        <a:t>Sindromul </a:t>
                      </a:r>
                      <a:r>
                        <a:rPr lang="x-none" sz="1800" kern="1200" dirty="0" err="1">
                          <a:effectLst/>
                          <a:latin typeface="Times New Roman" panose="02020603050405020304" pitchFamily="18" charset="0"/>
                          <a:cs typeface="Times New Roman" panose="02020603050405020304" pitchFamily="18" charset="0"/>
                        </a:rPr>
                        <a:t>Down</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tc>
                  <a:txBody>
                    <a:bodyPr/>
                    <a:lstStyle/>
                    <a:p>
                      <a:pPr marL="342900" lvl="0" indent="-342900" algn="just">
                        <a:lnSpc>
                          <a:spcPct val="100000"/>
                        </a:lnSpc>
                        <a:buFont typeface="Symbol" panose="05050102010706020507" pitchFamily="18" charset="2"/>
                        <a:buChar char=""/>
                      </a:pPr>
                      <a:r>
                        <a:rPr lang="x-none" sz="1800" kern="1200" dirty="0">
                          <a:effectLst/>
                          <a:latin typeface="Times New Roman" panose="02020603050405020304" pitchFamily="18" charset="0"/>
                          <a:cs typeface="Times New Roman" panose="02020603050405020304" pitchFamily="18" charset="0"/>
                        </a:rPr>
                        <a:t>Platforme care permit procesarea informației într-o formă simplificată și accesibilă</a:t>
                      </a:r>
                      <a:endParaRPr lang="ro-RO" sz="1800" kern="1200" dirty="0">
                        <a:effectLst/>
                        <a:latin typeface="Times New Roman" panose="02020603050405020304" pitchFamily="18" charset="0"/>
                        <a:cs typeface="Times New Roman" panose="02020603050405020304" pitchFamily="18" charset="0"/>
                      </a:endParaRPr>
                    </a:p>
                    <a:p>
                      <a:pPr marL="342900" lvl="0" indent="-342900" algn="just">
                        <a:lnSpc>
                          <a:spcPct val="100000"/>
                        </a:lnSpc>
                        <a:spcAft>
                          <a:spcPts val="600"/>
                        </a:spcAft>
                        <a:buFont typeface="Symbol" panose="05050102010706020507" pitchFamily="18" charset="2"/>
                        <a:buChar char=""/>
                      </a:pPr>
                      <a:r>
                        <a:rPr lang="x-none" sz="1800" kern="1200" dirty="0">
                          <a:effectLst/>
                          <a:latin typeface="Times New Roman" panose="02020603050405020304" pitchFamily="18" charset="0"/>
                          <a:cs typeface="Times New Roman" panose="02020603050405020304" pitchFamily="18" charset="0"/>
                        </a:rPr>
                        <a:t>Platforme care combină conținut digital text, audio și video</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tc>
                  <a:txBody>
                    <a:bodyPr/>
                    <a:lstStyle/>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Book</a:t>
                      </a:r>
                      <a:r>
                        <a:rPr lang="x-none" sz="1800" kern="1200" dirty="0">
                          <a:effectLst/>
                          <a:latin typeface="Times New Roman" panose="02020603050405020304" pitchFamily="18" charset="0"/>
                          <a:cs typeface="Times New Roman" panose="02020603050405020304" pitchFamily="18" charset="0"/>
                        </a:rPr>
                        <a:t> Creator</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Biteable</a:t>
                      </a:r>
                      <a:r>
                        <a:rPr lang="ro-RO" sz="1800" kern="1200" dirty="0">
                          <a:effectLst/>
                          <a:latin typeface="Times New Roman" panose="02020603050405020304" pitchFamily="18" charset="0"/>
                          <a:cs typeface="Times New Roman" panose="02020603050405020304" pitchFamily="18" charset="0"/>
                        </a:rPr>
                        <a:t>/</a:t>
                      </a:r>
                      <a:r>
                        <a:rPr lang="x-none" sz="1800" kern="1200" dirty="0" err="1">
                          <a:effectLst/>
                          <a:latin typeface="Times New Roman" panose="02020603050405020304" pitchFamily="18" charset="0"/>
                          <a:cs typeface="Times New Roman" panose="02020603050405020304" pitchFamily="18" charset="0"/>
                        </a:rPr>
                        <a:t>Voki</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Voicethread</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Flipgrid</a:t>
                      </a:r>
                      <a:r>
                        <a:rPr lang="ro-RO" sz="1800" kern="1200" dirty="0">
                          <a:effectLst/>
                          <a:latin typeface="Times New Roman" panose="02020603050405020304" pitchFamily="18" charset="0"/>
                          <a:cs typeface="Times New Roman" panose="02020603050405020304" pitchFamily="18" charset="0"/>
                        </a:rPr>
                        <a:t>/</a:t>
                      </a:r>
                      <a:r>
                        <a:rPr lang="x-none" sz="1800" kern="1200" dirty="0">
                          <a:effectLst/>
                          <a:latin typeface="Times New Roman" panose="02020603050405020304" pitchFamily="18" charset="0"/>
                          <a:cs typeface="Times New Roman" panose="02020603050405020304" pitchFamily="18" charset="0"/>
                        </a:rPr>
                        <a:t>AWWAPP</a:t>
                      </a:r>
                      <a:endParaRPr lang="ro-RO" sz="1800" kern="1200" dirty="0">
                        <a:effectLst/>
                        <a:latin typeface="Times New Roman" panose="02020603050405020304" pitchFamily="18" charset="0"/>
                        <a:cs typeface="Times New Roman" panose="02020603050405020304" pitchFamily="18" charset="0"/>
                      </a:endParaRPr>
                    </a:p>
                    <a:p>
                      <a:pPr algn="just">
                        <a:lnSpc>
                          <a:spcPct val="100000"/>
                        </a:lnSpc>
                        <a:spcAft>
                          <a:spcPts val="600"/>
                        </a:spcAft>
                      </a:pPr>
                      <a:r>
                        <a:rPr lang="x-none" sz="1800" kern="1200" dirty="0" err="1">
                          <a:effectLst/>
                          <a:latin typeface="Times New Roman" panose="02020603050405020304" pitchFamily="18" charset="0"/>
                          <a:cs typeface="Times New Roman" panose="02020603050405020304" pitchFamily="18" charset="0"/>
                        </a:rPr>
                        <a:t>Kahoot</a:t>
                      </a:r>
                      <a:endParaRPr lang="ro-RO"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740" marR="39740" marT="0" marB="0"/>
                </a:tc>
                <a:extLst>
                  <a:ext uri="{0D108BD9-81ED-4DB2-BD59-A6C34878D82A}">
                    <a16:rowId xmlns="" xmlns:a16="http://schemas.microsoft.com/office/drawing/2014/main" val="2114477052"/>
                  </a:ext>
                </a:extLst>
              </a:tr>
            </a:tbl>
          </a:graphicData>
        </a:graphic>
      </p:graphicFrame>
    </p:spTree>
    <p:extLst>
      <p:ext uri="{BB962C8B-B14F-4D97-AF65-F5344CB8AC3E}">
        <p14:creationId xmlns="" xmlns:p14="http://schemas.microsoft.com/office/powerpoint/2010/main" val="228023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Temă3</Template>
  <TotalTime>838</TotalTime>
  <Words>3251</Words>
  <Application>Microsoft Office PowerPoint</Application>
  <PresentationFormat>Particularizare</PresentationFormat>
  <Paragraphs>380</Paragraphs>
  <Slides>28</Slides>
  <Notes>1</Notes>
  <HiddenSlides>0</HiddenSlides>
  <MMClips>0</MMClips>
  <ScaleCrop>false</ScaleCrop>
  <HeadingPairs>
    <vt:vector size="4" baseType="variant">
      <vt:variant>
        <vt:lpstr>Temă</vt:lpstr>
      </vt:variant>
      <vt:variant>
        <vt:i4>1</vt:i4>
      </vt:variant>
      <vt:variant>
        <vt:lpstr>Titluri diapozitive</vt:lpstr>
      </vt:variant>
      <vt:variant>
        <vt:i4>28</vt:i4>
      </vt:variant>
    </vt:vector>
  </HeadingPairs>
  <TitlesOfParts>
    <vt:vector size="29" baseType="lpstr">
      <vt:lpstr>Temă3</vt:lpstr>
      <vt:lpstr>Diapozitivul 1</vt:lpstr>
      <vt:lpstr>Obiective de învățare PARTICIPANȚII VOR FI CAPABILI:</vt:lpstr>
      <vt:lpstr>Diapozitivul 3</vt:lpstr>
      <vt:lpstr>Diapozitivul 4</vt:lpstr>
      <vt:lpstr>Reflecții:</vt:lpstr>
      <vt:lpstr>Elevii cu DIFICULTĂȚI DE ÎNVĂȚARE</vt:lpstr>
      <vt:lpstr>Elevii cu Dizabilitate intelectuală/ dificultăți severe de învățare</vt:lpstr>
      <vt:lpstr>Elevii cu tulburări afective și de comportament</vt:lpstr>
      <vt:lpstr>Glosarul platformelor online  recomandate în lucrul cu elevii  cu necesități speciale </vt:lpstr>
      <vt:lpstr>Glosarul platformelor online  recomandate în lucrul  cu elevii cu necesități speciale</vt:lpstr>
      <vt:lpstr>  Tipuri de platforme organizate  conform funcției  de predare-învățare-evaluare </vt:lpstr>
      <vt:lpstr> Tipuri de platforme organizate  conform funcției de predare-învățare-evaluare </vt:lpstr>
      <vt:lpstr>Tipuri de platforme organizate  conform funcției de predare-învățare-evaluare </vt:lpstr>
      <vt:lpstr>Tipuri de platforme organizate  conform funcției de predare-învățare-evaluare </vt:lpstr>
      <vt:lpstr>Tipuri de platforme organizate  conform funcției de predare-învățare-evaluare </vt:lpstr>
      <vt:lpstr>Tipuri de platforme organizate  conform funcției de predare-învățare-evaluare </vt:lpstr>
      <vt:lpstr>STUDII DE CAZ </vt:lpstr>
      <vt:lpstr>Soluții digitale  (studiul de caz nr.1)</vt:lpstr>
      <vt:lpstr>STUDII DE CAZ </vt:lpstr>
      <vt:lpstr>Soluții digitale (studiul de caz nr.2)</vt:lpstr>
      <vt:lpstr>STUDII DE CAZ </vt:lpstr>
      <vt:lpstr>Soluții digitale  (studiul de caz nr.3)</vt:lpstr>
      <vt:lpstr>STRATEGII DE PREDARE PENTRU  elevii cu DIFICULTĂȚI DE ÎNVĂȚARE</vt:lpstr>
      <vt:lpstr>STRATEGII DE PREDARE  pentru elevii cu dizabilitate  intelectuală</vt:lpstr>
      <vt:lpstr>STRATEGII DE PREDARE PENTRU elevii cu TULBURĂRI DE COMPORTAMENT</vt:lpstr>
      <vt:lpstr>Diapozitivul 26</vt:lpstr>
      <vt:lpstr>Resurse bibliografice</vt:lpstr>
      <vt:lpstr>Diapozitivul 28</vt:lpstr>
    </vt:vector>
  </TitlesOfParts>
  <Company>Peace Corps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Chitaev, Liuba</dc:creator>
  <cp:lastModifiedBy>Lenovo</cp:lastModifiedBy>
  <cp:revision>117</cp:revision>
  <dcterms:created xsi:type="dcterms:W3CDTF">2021-11-08T12:29:00Z</dcterms:created>
  <dcterms:modified xsi:type="dcterms:W3CDTF">2022-03-03T07:38:34Z</dcterms:modified>
</cp:coreProperties>
</file>